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36"/>
  </p:notesMasterIdLst>
  <p:sldIdLst>
    <p:sldId id="259" r:id="rId2"/>
    <p:sldId id="361" r:id="rId3"/>
    <p:sldId id="261" r:id="rId4"/>
    <p:sldId id="262" r:id="rId5"/>
    <p:sldId id="271" r:id="rId6"/>
    <p:sldId id="373" r:id="rId7"/>
    <p:sldId id="276" r:id="rId8"/>
    <p:sldId id="370" r:id="rId9"/>
    <p:sldId id="365" r:id="rId10"/>
    <p:sldId id="366" r:id="rId11"/>
    <p:sldId id="273" r:id="rId12"/>
    <p:sldId id="363" r:id="rId13"/>
    <p:sldId id="369" r:id="rId14"/>
    <p:sldId id="278" r:id="rId15"/>
    <p:sldId id="279" r:id="rId16"/>
    <p:sldId id="277" r:id="rId17"/>
    <p:sldId id="281" r:id="rId18"/>
    <p:sldId id="282" r:id="rId19"/>
    <p:sldId id="330" r:id="rId20"/>
    <p:sldId id="283" r:id="rId21"/>
    <p:sldId id="285" r:id="rId22"/>
    <p:sldId id="286" r:id="rId23"/>
    <p:sldId id="328" r:id="rId24"/>
    <p:sldId id="280" r:id="rId25"/>
    <p:sldId id="291" r:id="rId26"/>
    <p:sldId id="374" r:id="rId27"/>
    <p:sldId id="292" r:id="rId28"/>
    <p:sldId id="375" r:id="rId29"/>
    <p:sldId id="299" r:id="rId30"/>
    <p:sldId id="37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77" r:id="rId59"/>
    <p:sldId id="378" r:id="rId60"/>
    <p:sldId id="379" r:id="rId61"/>
    <p:sldId id="380" r:id="rId62"/>
    <p:sldId id="381" r:id="rId63"/>
    <p:sldId id="382" r:id="rId64"/>
    <p:sldId id="383" r:id="rId65"/>
    <p:sldId id="384" r:id="rId66"/>
    <p:sldId id="385" r:id="rId67"/>
    <p:sldId id="386" r:id="rId68"/>
    <p:sldId id="387" r:id="rId69"/>
    <p:sldId id="388" r:id="rId70"/>
    <p:sldId id="389" r:id="rId71"/>
    <p:sldId id="390" r:id="rId72"/>
    <p:sldId id="391" r:id="rId73"/>
    <p:sldId id="392" r:id="rId74"/>
    <p:sldId id="393" r:id="rId75"/>
    <p:sldId id="394" r:id="rId76"/>
    <p:sldId id="395" r:id="rId77"/>
    <p:sldId id="396" r:id="rId78"/>
    <p:sldId id="397" r:id="rId79"/>
    <p:sldId id="398" r:id="rId80"/>
    <p:sldId id="399" r:id="rId81"/>
    <p:sldId id="400" r:id="rId82"/>
    <p:sldId id="401" r:id="rId83"/>
    <p:sldId id="402" r:id="rId84"/>
    <p:sldId id="403" r:id="rId85"/>
    <p:sldId id="404" r:id="rId86"/>
    <p:sldId id="405" r:id="rId87"/>
    <p:sldId id="406" r:id="rId88"/>
    <p:sldId id="407" r:id="rId89"/>
    <p:sldId id="408" r:id="rId90"/>
    <p:sldId id="409" r:id="rId91"/>
    <p:sldId id="410" r:id="rId92"/>
    <p:sldId id="411" r:id="rId93"/>
    <p:sldId id="412" r:id="rId94"/>
    <p:sldId id="413" r:id="rId95"/>
    <p:sldId id="414" r:id="rId96"/>
    <p:sldId id="415" r:id="rId97"/>
    <p:sldId id="416" r:id="rId98"/>
    <p:sldId id="417" r:id="rId99"/>
    <p:sldId id="418" r:id="rId100"/>
    <p:sldId id="419" r:id="rId101"/>
    <p:sldId id="420" r:id="rId102"/>
    <p:sldId id="421" r:id="rId103"/>
    <p:sldId id="422" r:id="rId104"/>
    <p:sldId id="423" r:id="rId105"/>
    <p:sldId id="424" r:id="rId106"/>
    <p:sldId id="425" r:id="rId107"/>
    <p:sldId id="360" r:id="rId108"/>
    <p:sldId id="426" r:id="rId109"/>
    <p:sldId id="427" r:id="rId110"/>
    <p:sldId id="428" r:id="rId111"/>
    <p:sldId id="429" r:id="rId112"/>
    <p:sldId id="430" r:id="rId113"/>
    <p:sldId id="431" r:id="rId114"/>
    <p:sldId id="432" r:id="rId115"/>
    <p:sldId id="433" r:id="rId116"/>
    <p:sldId id="434" r:id="rId117"/>
    <p:sldId id="435" r:id="rId118"/>
    <p:sldId id="436" r:id="rId119"/>
    <p:sldId id="437" r:id="rId120"/>
    <p:sldId id="438" r:id="rId121"/>
    <p:sldId id="439" r:id="rId122"/>
    <p:sldId id="440" r:id="rId123"/>
    <p:sldId id="441" r:id="rId124"/>
    <p:sldId id="442" r:id="rId125"/>
    <p:sldId id="443" r:id="rId126"/>
    <p:sldId id="444" r:id="rId127"/>
    <p:sldId id="445" r:id="rId128"/>
    <p:sldId id="446" r:id="rId129"/>
    <p:sldId id="447" r:id="rId130"/>
    <p:sldId id="448" r:id="rId131"/>
    <p:sldId id="449" r:id="rId132"/>
    <p:sldId id="450" r:id="rId133"/>
    <p:sldId id="451" r:id="rId134"/>
    <p:sldId id="331" r:id="rId135"/>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8" autoAdjust="0"/>
    <p:restoredTop sz="87562" autoAdjust="0"/>
  </p:normalViewPr>
  <p:slideViewPr>
    <p:cSldViewPr>
      <p:cViewPr varScale="1">
        <p:scale>
          <a:sx n="118" d="100"/>
          <a:sy n="118" d="100"/>
        </p:scale>
        <p:origin x="-142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460"/>
    </p:cViewPr>
  </p:sorterViewPr>
  <p:notesViewPr>
    <p:cSldViewPr>
      <p:cViewPr varScale="1">
        <p:scale>
          <a:sx n="100" d="100"/>
          <a:sy n="100" d="100"/>
        </p:scale>
        <p:origin x="-3588" y="-96"/>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23555" name="Rectangle 3"/>
          <p:cNvSpPr>
            <a:spLocks noGrp="1" noChangeArrowheads="1"/>
          </p:cNvSpPr>
          <p:nvPr>
            <p:ph type="dt" idx="1"/>
          </p:nvPr>
        </p:nvSpPr>
        <p:spPr bwMode="auto">
          <a:xfrm>
            <a:off x="3884613"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685800" y="4424085"/>
            <a:ext cx="5486400" cy="419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846553"/>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23559" name="Rectangle 7"/>
          <p:cNvSpPr>
            <a:spLocks noGrp="1" noChangeArrowheads="1"/>
          </p:cNvSpPr>
          <p:nvPr>
            <p:ph type="sldNum" sz="quarter" idx="5"/>
          </p:nvPr>
        </p:nvSpPr>
        <p:spPr bwMode="auto">
          <a:xfrm>
            <a:off x="3884613" y="8846553"/>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19CE3086-B4B2-4E2A-AF84-892BBF941E94}" type="slidenum">
              <a:rPr lang="en-US"/>
              <a:pPr>
                <a:defRPr/>
              </a:pPr>
              <a:t>‹#›</a:t>
            </a:fld>
            <a:endParaRPr lang="en-US" dirty="0"/>
          </a:p>
        </p:txBody>
      </p:sp>
    </p:spTree>
    <p:extLst>
      <p:ext uri="{BB962C8B-B14F-4D97-AF65-F5344CB8AC3E}">
        <p14:creationId xmlns:p14="http://schemas.microsoft.com/office/powerpoint/2010/main" val="239848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759" y="8846703"/>
            <a:ext cx="2971800" cy="4656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r" rtl="0" hangingPunct="1">
              <a:lnSpc>
                <a:spcPct val="100000"/>
              </a:lnSpc>
              <a:buNone/>
              <a:tabLst/>
            </a:pPr>
            <a:fld id="{FB104EE6-B017-4FCD-8061-D32BE0F183EA}" type="slidenum">
              <a:t>1</a:t>
            </a:fld>
            <a:endParaRPr lang="en-US" sz="1200" dirty="0">
              <a:latin typeface="Arial" pitchFamily="18"/>
              <a:ea typeface="Arial Unicode MS" pitchFamily="2"/>
              <a:cs typeface="Tahoma" pitchFamily="2"/>
            </a:endParaRPr>
          </a:p>
        </p:txBody>
      </p:sp>
      <p:sp>
        <p:nvSpPr>
          <p:cNvPr id="4" name="Notes Placeholder 3"/>
          <p:cNvSpPr txBox="1">
            <a:spLocks noGrp="1"/>
          </p:cNvSpPr>
          <p:nvPr>
            <p:ph type="body" sz="quarter" idx="1"/>
          </p:nvPr>
        </p:nvSpPr>
        <p:spPr>
          <a:xfrm>
            <a:off x="685800" y="4424085"/>
            <a:ext cx="5486399" cy="461665"/>
          </a:xfrm>
        </p:spPr>
        <p:txBody>
          <a:bodyPr wrap="square" lIns="91440" tIns="45720" rIns="91440" bIns="45720"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hangingPunct="1"/>
            <a:endParaRPr lang="en-US" kern="1200" dirty="0">
              <a:latin typeface="Arial" pitchFamily="18"/>
              <a:cs typeface="Lucida Sans Unicode"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2963" cy="3490913"/>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1" y="4423718"/>
            <a:ext cx="5483159" cy="2419124"/>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i="0" baseline="0" dirty="0" smtClean="0"/>
              <a:t>For example, while Rudy might have scored a perfect 5, on a scale of 1 to 5, for investment (time he spent practicing and building his knowledge and skills of football), let’s assume he was on a 2 on the talent scale. So his maximum potential for building strength is this area is 10, even when he scored highest on the investment scale.</a:t>
            </a:r>
          </a:p>
          <a:p>
            <a:endParaRPr lang="en-US" i="0" baseline="0" dirty="0" smtClean="0"/>
          </a:p>
          <a:p>
            <a:r>
              <a:rPr lang="en-US" i="0" baseline="0" dirty="0" smtClean="0"/>
              <a:t>It is likely that Rudy had teammates for whom the inverse was true – they were a 5 in talent, but a 2 in investment, which is a waste of talent. If you were to scale Joe Montana, considered a great football player, and alum of Notre Dame, you could guess that he was a 5 in talent and a 5 in investment. This gives him a score of 25, which is obviously much higher than Rudy’s score of 10.</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100</a:t>
            </a:fld>
            <a:endParaRPr lang="en-US" dirty="0"/>
          </a:p>
        </p:txBody>
      </p:sp>
    </p:spTree>
    <p:extLst>
      <p:ext uri="{BB962C8B-B14F-4D97-AF65-F5344CB8AC3E}">
        <p14:creationId xmlns:p14="http://schemas.microsoft.com/office/powerpoint/2010/main" val="262847747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101</a:t>
            </a:fld>
            <a:endParaRPr lang="en-US" dirty="0"/>
          </a:p>
        </p:txBody>
      </p:sp>
    </p:spTree>
    <p:extLst>
      <p:ext uri="{BB962C8B-B14F-4D97-AF65-F5344CB8AC3E}">
        <p14:creationId xmlns:p14="http://schemas.microsoft.com/office/powerpoint/2010/main" val="10989817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102</a:t>
            </a:fld>
            <a:endParaRPr lang="en-US" dirty="0"/>
          </a:p>
        </p:txBody>
      </p:sp>
    </p:spTree>
    <p:extLst>
      <p:ext uri="{BB962C8B-B14F-4D97-AF65-F5344CB8AC3E}">
        <p14:creationId xmlns:p14="http://schemas.microsoft.com/office/powerpoint/2010/main" val="267033455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103</a:t>
            </a:fld>
            <a:endParaRPr lang="en-US" dirty="0"/>
          </a:p>
        </p:txBody>
      </p:sp>
    </p:spTree>
    <p:extLst>
      <p:ext uri="{BB962C8B-B14F-4D97-AF65-F5344CB8AC3E}">
        <p14:creationId xmlns:p14="http://schemas.microsoft.com/office/powerpoint/2010/main" val="395047325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104</a:t>
            </a:fld>
            <a:endParaRPr lang="en-US" dirty="0"/>
          </a:p>
        </p:txBody>
      </p:sp>
    </p:spTree>
    <p:extLst>
      <p:ext uri="{BB962C8B-B14F-4D97-AF65-F5344CB8AC3E}">
        <p14:creationId xmlns:p14="http://schemas.microsoft.com/office/powerpoint/2010/main" val="172078049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105</a:t>
            </a:fld>
            <a:endParaRPr lang="en-US" dirty="0"/>
          </a:p>
        </p:txBody>
      </p:sp>
    </p:spTree>
    <p:extLst>
      <p:ext uri="{BB962C8B-B14F-4D97-AF65-F5344CB8AC3E}">
        <p14:creationId xmlns:p14="http://schemas.microsoft.com/office/powerpoint/2010/main" val="215901169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106</a:t>
            </a:fld>
            <a:endParaRPr lang="en-US" dirty="0"/>
          </a:p>
        </p:txBody>
      </p:sp>
    </p:spTree>
    <p:extLst>
      <p:ext uri="{BB962C8B-B14F-4D97-AF65-F5344CB8AC3E}">
        <p14:creationId xmlns:p14="http://schemas.microsoft.com/office/powerpoint/2010/main" val="368218245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107</a:t>
            </a:fld>
            <a:endParaRPr lang="en-US" dirty="0"/>
          </a:p>
        </p:txBody>
      </p:sp>
    </p:spTree>
    <p:extLst>
      <p:ext uri="{BB962C8B-B14F-4D97-AF65-F5344CB8AC3E}">
        <p14:creationId xmlns:p14="http://schemas.microsoft.com/office/powerpoint/2010/main" val="369737263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ABCC681-CD3F-49B8-AB56-834B5E1B2880}" type="slidenum">
              <a:rPr lang="en-US">
                <a:latin typeface="Arial" charset="0"/>
              </a:rPr>
              <a:pPr/>
              <a:t>108</a:t>
            </a:fld>
            <a:endParaRPr lang="en-US" dirty="0">
              <a:latin typeface="Arial" charset="0"/>
            </a:endParaRPr>
          </a:p>
        </p:txBody>
      </p:sp>
      <p:sp>
        <p:nvSpPr>
          <p:cNvPr id="64515" name="Rectangle 2"/>
          <p:cNvSpPr>
            <a:spLocks noGrp="1" noRot="1" noChangeAspect="1" noChangeArrowheads="1" noTextEdit="1"/>
          </p:cNvSpPr>
          <p:nvPr>
            <p:ph type="sldImg"/>
          </p:nvPr>
        </p:nvSpPr>
        <p:spPr>
          <a:xfrm>
            <a:off x="1101725" y="698500"/>
            <a:ext cx="4651375" cy="3489325"/>
          </a:xfrm>
          <a:ln/>
        </p:spPr>
      </p:sp>
      <p:sp>
        <p:nvSpPr>
          <p:cNvPr id="64516" name="Rectangle 3"/>
          <p:cNvSpPr>
            <a:spLocks noGrp="1" noChangeArrowheads="1"/>
          </p:cNvSpPr>
          <p:nvPr>
            <p:ph type="body" idx="1"/>
          </p:nvPr>
        </p:nvSpPr>
        <p:spPr>
          <a:noFill/>
        </p:spPr>
        <p:txBody>
          <a:bodyPr/>
          <a:lstStyle/>
          <a:p>
            <a:pPr eaLnBrk="1" hangingPunct="1"/>
            <a:r>
              <a:rPr lang="en-US" dirty="0" smtClean="0"/>
              <a:t>Introduce yourselves – Name, accomplishments, things you are good at, leadership skill you would like to improve upon</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13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FC95F9-4098-443F-8180-C2E2FCD8B3FD}" type="slidenum">
              <a:rPr lang="en-US" smtClean="0"/>
              <a:pPr>
                <a:defRPr/>
              </a:pPr>
              <a:t>109</a:t>
            </a:fld>
            <a:endParaRPr lang="en-US" dirty="0"/>
          </a:p>
        </p:txBody>
      </p:sp>
    </p:spTree>
    <p:extLst>
      <p:ext uri="{BB962C8B-B14F-4D97-AF65-F5344CB8AC3E}">
        <p14:creationId xmlns:p14="http://schemas.microsoft.com/office/powerpoint/2010/main" val="2015967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1" y="4423718"/>
            <a:ext cx="5483159"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kern="1200"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110</a:t>
            </a:fld>
            <a:endParaRPr lang="en-US" dirty="0"/>
          </a:p>
        </p:txBody>
      </p:sp>
    </p:spTree>
    <p:extLst>
      <p:ext uri="{BB962C8B-B14F-4D97-AF65-F5344CB8AC3E}">
        <p14:creationId xmlns:p14="http://schemas.microsoft.com/office/powerpoint/2010/main" val="283785649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saying should not be, “If you want something done right, do it yourself.”  The saying should be, “If you want something done in exactly the method you envision, then do it yourself.”  Odds are another person will do it the “right way” even if the method they use is not what you envisioned.</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111</a:t>
            </a:fld>
            <a:endParaRPr lang="en-US" dirty="0"/>
          </a:p>
        </p:txBody>
      </p:sp>
    </p:spTree>
    <p:extLst>
      <p:ext uri="{BB962C8B-B14F-4D97-AF65-F5344CB8AC3E}">
        <p14:creationId xmlns:p14="http://schemas.microsoft.com/office/powerpoint/2010/main" val="342229660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112</a:t>
            </a:fld>
            <a:endParaRPr lang="en-US" dirty="0"/>
          </a:p>
        </p:txBody>
      </p:sp>
    </p:spTree>
    <p:extLst>
      <p:ext uri="{BB962C8B-B14F-4D97-AF65-F5344CB8AC3E}">
        <p14:creationId xmlns:p14="http://schemas.microsoft.com/office/powerpoint/2010/main" val="392210581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113</a:t>
            </a:fld>
            <a:endParaRPr lang="en-US" dirty="0"/>
          </a:p>
        </p:txBody>
      </p:sp>
    </p:spTree>
    <p:extLst>
      <p:ext uri="{BB962C8B-B14F-4D97-AF65-F5344CB8AC3E}">
        <p14:creationId xmlns:p14="http://schemas.microsoft.com/office/powerpoint/2010/main" val="26628522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114</a:t>
            </a:fld>
            <a:endParaRPr lang="en-US" dirty="0"/>
          </a:p>
        </p:txBody>
      </p:sp>
    </p:spTree>
    <p:extLst>
      <p:ext uri="{BB962C8B-B14F-4D97-AF65-F5344CB8AC3E}">
        <p14:creationId xmlns:p14="http://schemas.microsoft.com/office/powerpoint/2010/main" val="120297413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1375" cy="3489325"/>
          </a:xfrm>
        </p:spPr>
      </p:sp>
      <p:sp>
        <p:nvSpPr>
          <p:cNvPr id="3" name="Notes Placeholder 2"/>
          <p:cNvSpPr>
            <a:spLocks noGrp="1"/>
          </p:cNvSpPr>
          <p:nvPr>
            <p:ph type="body" idx="1"/>
          </p:nvPr>
        </p:nvSpPr>
        <p:spPr/>
        <p:txBody>
          <a:bodyPr/>
          <a:lstStyle/>
          <a:p>
            <a:r>
              <a:rPr lang="en-US" dirty="0" smtClean="0"/>
              <a:t>Internal Fear can be a good and bad motivator.</a:t>
            </a:r>
            <a:r>
              <a:rPr lang="en-US" baseline="0" dirty="0" smtClean="0"/>
              <a:t>  The fear of failure can drive people to accomplish great tasks.  The fear of failure can also make people obsess about things and become counter productive.</a:t>
            </a:r>
            <a:endParaRPr lang="en-US" dirty="0"/>
          </a:p>
        </p:txBody>
      </p:sp>
      <p:sp>
        <p:nvSpPr>
          <p:cNvPr id="4" name="Slide Number Placeholder 3"/>
          <p:cNvSpPr>
            <a:spLocks noGrp="1"/>
          </p:cNvSpPr>
          <p:nvPr>
            <p:ph type="sldNum" sz="quarter" idx="10"/>
          </p:nvPr>
        </p:nvSpPr>
        <p:spPr/>
        <p:txBody>
          <a:bodyPr/>
          <a:lstStyle/>
          <a:p>
            <a:pPr>
              <a:defRPr/>
            </a:pPr>
            <a:fld id="{D6FC95F9-4098-443F-8180-C2E2FCD8B3FD}" type="slidenum">
              <a:rPr lang="en-US" smtClean="0"/>
              <a:pPr>
                <a:defRPr/>
              </a:pPr>
              <a:t>115</a:t>
            </a:fld>
            <a:endParaRPr lang="en-US" dirty="0"/>
          </a:p>
        </p:txBody>
      </p:sp>
    </p:spTree>
    <p:extLst>
      <p:ext uri="{BB962C8B-B14F-4D97-AF65-F5344CB8AC3E}">
        <p14:creationId xmlns:p14="http://schemas.microsoft.com/office/powerpoint/2010/main" val="239620237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116</a:t>
            </a:fld>
            <a:endParaRPr lang="en-US" dirty="0"/>
          </a:p>
        </p:txBody>
      </p:sp>
    </p:spTree>
    <p:extLst>
      <p:ext uri="{BB962C8B-B14F-4D97-AF65-F5344CB8AC3E}">
        <p14:creationId xmlns:p14="http://schemas.microsoft.com/office/powerpoint/2010/main" val="275669923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117</a:t>
            </a:fld>
            <a:endParaRPr lang="en-US" dirty="0"/>
          </a:p>
        </p:txBody>
      </p:sp>
    </p:spTree>
    <p:extLst>
      <p:ext uri="{BB962C8B-B14F-4D97-AF65-F5344CB8AC3E}">
        <p14:creationId xmlns:p14="http://schemas.microsoft.com/office/powerpoint/2010/main" val="211866115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1375" cy="3489325"/>
          </a:xfrm>
        </p:spPr>
      </p:sp>
      <p:sp>
        <p:nvSpPr>
          <p:cNvPr id="3" name="Notes Placeholder 2"/>
          <p:cNvSpPr>
            <a:spLocks noGrp="1"/>
          </p:cNvSpPr>
          <p:nvPr>
            <p:ph type="body" idx="1"/>
          </p:nvPr>
        </p:nvSpPr>
        <p:spPr/>
        <p:txBody>
          <a:bodyPr/>
          <a:lstStyle/>
          <a:p>
            <a:r>
              <a:rPr lang="en-US" dirty="0" smtClean="0"/>
              <a:t>Feedback – People need to understand how they are doing.  Provide</a:t>
            </a:r>
            <a:r>
              <a:rPr lang="en-US" baseline="0" dirty="0" smtClean="0"/>
              <a:t> constructive positive feedback whenever you can.  If someone does a good job make sure you let them know a.s.a.p..</a:t>
            </a:r>
          </a:p>
          <a:p>
            <a:r>
              <a:rPr lang="en-US" baseline="0" dirty="0" smtClean="0"/>
              <a:t>Know the person – Make sure you get to know the person you are trying to motivate.  Understand what their motivators are and try to reward them based on those motivators.</a:t>
            </a:r>
          </a:p>
          <a:p>
            <a:r>
              <a:rPr lang="en-US" baseline="0" dirty="0" smtClean="0"/>
              <a:t>Leadership Attitude and Motivation – As a leader you need to emanate a positive attitude when ever possible.  Attitude is contagious.  Also you must keep yourself self-motivated.</a:t>
            </a:r>
          </a:p>
          <a:p>
            <a:r>
              <a:rPr lang="en-US" baseline="0" dirty="0" smtClean="0"/>
              <a:t>Delegate things that have a purpose – If you give a follower a task that is important  and worth while, they will have a better sense of meaning and importance when doing the task.</a:t>
            </a:r>
          </a:p>
          <a:p>
            <a:r>
              <a:rPr lang="en-US" baseline="0" dirty="0" smtClean="0"/>
              <a:t>Empowerment – You have to give your followers the ability to own and have some power over how things are done.</a:t>
            </a:r>
          </a:p>
          <a:p>
            <a:endParaRPr lang="en-US" baseline="0" dirty="0" smtClean="0"/>
          </a:p>
        </p:txBody>
      </p:sp>
      <p:sp>
        <p:nvSpPr>
          <p:cNvPr id="4" name="Slide Number Placeholder 3"/>
          <p:cNvSpPr>
            <a:spLocks noGrp="1"/>
          </p:cNvSpPr>
          <p:nvPr>
            <p:ph type="sldNum" sz="quarter" idx="10"/>
          </p:nvPr>
        </p:nvSpPr>
        <p:spPr/>
        <p:txBody>
          <a:bodyPr/>
          <a:lstStyle/>
          <a:p>
            <a:pPr>
              <a:defRPr/>
            </a:pPr>
            <a:fld id="{D6FC95F9-4098-443F-8180-C2E2FCD8B3FD}" type="slidenum">
              <a:rPr lang="en-US" smtClean="0"/>
              <a:pPr>
                <a:defRPr/>
              </a:pPr>
              <a:t>118</a:t>
            </a:fld>
            <a:endParaRPr lang="en-US" dirty="0"/>
          </a:p>
        </p:txBody>
      </p:sp>
    </p:spTree>
    <p:extLst>
      <p:ext uri="{BB962C8B-B14F-4D97-AF65-F5344CB8AC3E}">
        <p14:creationId xmlns:p14="http://schemas.microsoft.com/office/powerpoint/2010/main" val="401741916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119</a:t>
            </a:fld>
            <a:endParaRPr lang="en-US" dirty="0"/>
          </a:p>
        </p:txBody>
      </p:sp>
    </p:spTree>
    <p:extLst>
      <p:ext uri="{BB962C8B-B14F-4D97-AF65-F5344CB8AC3E}">
        <p14:creationId xmlns:p14="http://schemas.microsoft.com/office/powerpoint/2010/main" val="86095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2963" cy="3490913"/>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1" y="4423718"/>
            <a:ext cx="5483159"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120</a:t>
            </a:fld>
            <a:endParaRPr lang="en-US" dirty="0"/>
          </a:p>
        </p:txBody>
      </p:sp>
    </p:spTree>
    <p:extLst>
      <p:ext uri="{BB962C8B-B14F-4D97-AF65-F5344CB8AC3E}">
        <p14:creationId xmlns:p14="http://schemas.microsoft.com/office/powerpoint/2010/main" val="120716133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only have 24 hours in a day.  Make sure you use that time well.</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121</a:t>
            </a:fld>
            <a:endParaRPr lang="en-US" dirty="0"/>
          </a:p>
        </p:txBody>
      </p:sp>
    </p:spTree>
    <p:extLst>
      <p:ext uri="{BB962C8B-B14F-4D97-AF65-F5344CB8AC3E}">
        <p14:creationId xmlns:p14="http://schemas.microsoft.com/office/powerpoint/2010/main" val="312607798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122</a:t>
            </a:fld>
            <a:endParaRPr lang="en-US" dirty="0"/>
          </a:p>
        </p:txBody>
      </p:sp>
    </p:spTree>
    <p:extLst>
      <p:ext uri="{BB962C8B-B14F-4D97-AF65-F5344CB8AC3E}">
        <p14:creationId xmlns:p14="http://schemas.microsoft.com/office/powerpoint/2010/main" val="304254771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123</a:t>
            </a:fld>
            <a:endParaRPr lang="en-US" dirty="0"/>
          </a:p>
        </p:txBody>
      </p:sp>
    </p:spTree>
    <p:extLst>
      <p:ext uri="{BB962C8B-B14F-4D97-AF65-F5344CB8AC3E}">
        <p14:creationId xmlns:p14="http://schemas.microsoft.com/office/powerpoint/2010/main" val="422189152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124</a:t>
            </a:fld>
            <a:endParaRPr lang="en-US" dirty="0"/>
          </a:p>
        </p:txBody>
      </p:sp>
    </p:spTree>
    <p:extLst>
      <p:ext uri="{BB962C8B-B14F-4D97-AF65-F5344CB8AC3E}">
        <p14:creationId xmlns:p14="http://schemas.microsoft.com/office/powerpoint/2010/main" val="340327068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125</a:t>
            </a:fld>
            <a:endParaRPr lang="en-US" dirty="0"/>
          </a:p>
        </p:txBody>
      </p:sp>
    </p:spTree>
    <p:extLst>
      <p:ext uri="{BB962C8B-B14F-4D97-AF65-F5344CB8AC3E}">
        <p14:creationId xmlns:p14="http://schemas.microsoft.com/office/powerpoint/2010/main" val="65522076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126</a:t>
            </a:fld>
            <a:endParaRPr lang="en-US" dirty="0"/>
          </a:p>
        </p:txBody>
      </p:sp>
    </p:spTree>
    <p:extLst>
      <p:ext uri="{BB962C8B-B14F-4D97-AF65-F5344CB8AC3E}">
        <p14:creationId xmlns:p14="http://schemas.microsoft.com/office/powerpoint/2010/main" val="201556067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127</a:t>
            </a:fld>
            <a:endParaRPr lang="en-US" dirty="0"/>
          </a:p>
        </p:txBody>
      </p:sp>
    </p:spTree>
    <p:extLst>
      <p:ext uri="{BB962C8B-B14F-4D97-AF65-F5344CB8AC3E}">
        <p14:creationId xmlns:p14="http://schemas.microsoft.com/office/powerpoint/2010/main" val="19826579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128</a:t>
            </a:fld>
            <a:endParaRPr lang="en-US" dirty="0"/>
          </a:p>
        </p:txBody>
      </p:sp>
    </p:spTree>
    <p:extLst>
      <p:ext uri="{BB962C8B-B14F-4D97-AF65-F5344CB8AC3E}">
        <p14:creationId xmlns:p14="http://schemas.microsoft.com/office/powerpoint/2010/main" val="375813580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129</a:t>
            </a:fld>
            <a:endParaRPr lang="en-US" dirty="0"/>
          </a:p>
        </p:txBody>
      </p:sp>
    </p:spTree>
    <p:extLst>
      <p:ext uri="{BB962C8B-B14F-4D97-AF65-F5344CB8AC3E}">
        <p14:creationId xmlns:p14="http://schemas.microsoft.com/office/powerpoint/2010/main" val="3033774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2963" cy="3490913"/>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1" y="4423718"/>
            <a:ext cx="5483159"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Share their 5 talents</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a:t>
            </a:r>
            <a:r>
              <a:rPr lang="en-US" baseline="0" dirty="0" smtClean="0"/>
              <a:t> Attitude: What you believe in is important.  If you believe that you don’t have control, then you won’t.  If you believe you do have control, you will.  Make sure you practice self-discipline.</a:t>
            </a:r>
          </a:p>
          <a:p>
            <a:r>
              <a:rPr lang="en-US" baseline="0" dirty="0" smtClean="0"/>
              <a:t>Set Goals: You need to set your goals so you can have a direction on what to work on.  This is the first thing you need to do to make progress.  Your goals can be in school, robotics, and life.</a:t>
            </a:r>
          </a:p>
          <a:p>
            <a:r>
              <a:rPr lang="en-US" baseline="0" dirty="0" smtClean="0"/>
              <a:t>Set Priorities: Determine what is important and what is urgent.  Some things are both but some things are urgent and unimportant.  Try to focus on the urgent important things first, then the not urgent important things second.</a:t>
            </a:r>
          </a:p>
          <a:p>
            <a:r>
              <a:rPr lang="en-US" baseline="0" dirty="0" smtClean="0"/>
              <a:t>Analyze your time: Keep track of what you are spending your time on.  This will allow you to identify time wasters and how to create new habits to avoid wasting time.  Keep a time log to help you track time.</a:t>
            </a:r>
          </a:p>
          <a:p>
            <a:r>
              <a:rPr lang="en-US" baseline="0" dirty="0" smtClean="0"/>
              <a:t>Plan what to do: Come up with daily and weekly “To Do” lists to keep track of what you need to accomplish.  Make sure your plans align with your goals.  Break bigger goals into smaller tasks and plan them.</a:t>
            </a:r>
          </a:p>
          <a:p>
            <a:r>
              <a:rPr lang="en-US" baseline="0" dirty="0" smtClean="0"/>
              <a:t>Schedule tasks: Schedule time during your day to complete tasks.  Be realistic about the amount of time you will need to accomplish the task.  Don’t schedule every minute of your day.  Schedule time to yourself to decompress and clear your mind.  Try to start your day early and when you start dig right into your work.</a:t>
            </a:r>
          </a:p>
          <a:p>
            <a:r>
              <a:rPr lang="en-US" baseline="0" dirty="0" smtClean="0"/>
              <a:t>Analyze and limit interruptions: Analyze what interrupts you and look for patterns.  You may be able to address the root cause of the interruption.  </a:t>
            </a:r>
          </a:p>
          <a:p>
            <a:r>
              <a:rPr lang="en-US" baseline="0" dirty="0" smtClean="0"/>
              <a:t>Meetings: Always make sure you have an agenda for a meeting.  If you don’t have anything to do at a meeting then don’t have it.</a:t>
            </a:r>
          </a:p>
          <a:p>
            <a:r>
              <a:rPr lang="en-US" baseline="0" dirty="0" smtClean="0"/>
              <a:t>Communication: Avoid communication overload.  Only read the important materials.  Discard the irrelevant.</a:t>
            </a:r>
          </a:p>
          <a:p>
            <a:r>
              <a:rPr lang="en-US" baseline="0" dirty="0" smtClean="0"/>
              <a:t>Delegation: It is important at times to delegate work in order to share the workload to complete the task on time.  Make sure that when you are delegating that you explain what you want in clear detail and support them if they need help.</a:t>
            </a:r>
          </a:p>
          <a:p>
            <a:r>
              <a:rPr lang="en-US" baseline="0" dirty="0" smtClean="0"/>
              <a:t>Procrastination: This is one of the major things that prevents success.  Putting things off only further compresses the amount of time you have to complete tasks and usually leads to poorer quality for the tasks you complete.</a:t>
            </a:r>
          </a:p>
          <a:p>
            <a:r>
              <a:rPr lang="en-US" baseline="0" dirty="0" smtClean="0"/>
              <a:t>Team Time: When on a team, make sure that you are aware of the deadlines of the team and your part in making those deadlines.</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130</a:t>
            </a:fld>
            <a:endParaRPr lang="en-US" dirty="0"/>
          </a:p>
        </p:txBody>
      </p:sp>
    </p:spTree>
    <p:extLst>
      <p:ext uri="{BB962C8B-B14F-4D97-AF65-F5344CB8AC3E}">
        <p14:creationId xmlns:p14="http://schemas.microsoft.com/office/powerpoint/2010/main" val="157709025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131</a:t>
            </a:fld>
            <a:endParaRPr lang="en-US" dirty="0"/>
          </a:p>
        </p:txBody>
      </p:sp>
    </p:spTree>
    <p:extLst>
      <p:ext uri="{BB962C8B-B14F-4D97-AF65-F5344CB8AC3E}">
        <p14:creationId xmlns:p14="http://schemas.microsoft.com/office/powerpoint/2010/main" val="190708674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132</a:t>
            </a:fld>
            <a:endParaRPr lang="en-US" dirty="0"/>
          </a:p>
        </p:txBody>
      </p:sp>
    </p:spTree>
    <p:extLst>
      <p:ext uri="{BB962C8B-B14F-4D97-AF65-F5344CB8AC3E}">
        <p14:creationId xmlns:p14="http://schemas.microsoft.com/office/powerpoint/2010/main" val="246399061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133</a:t>
            </a:fld>
            <a:endParaRPr lang="en-US" dirty="0"/>
          </a:p>
        </p:txBody>
      </p:sp>
    </p:spTree>
    <p:extLst>
      <p:ext uri="{BB962C8B-B14F-4D97-AF65-F5344CB8AC3E}">
        <p14:creationId xmlns:p14="http://schemas.microsoft.com/office/powerpoint/2010/main" val="240634237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134</a:t>
            </a:fld>
            <a:endParaRPr lang="en-US" dirty="0"/>
          </a:p>
        </p:txBody>
      </p:sp>
    </p:spTree>
    <p:extLst>
      <p:ext uri="{BB962C8B-B14F-4D97-AF65-F5344CB8AC3E}">
        <p14:creationId xmlns:p14="http://schemas.microsoft.com/office/powerpoint/2010/main" val="633554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1" y="4423718"/>
            <a:ext cx="5483159" cy="646331"/>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There is a table on page 3 in your work book that shows where your</a:t>
            </a:r>
            <a:r>
              <a:rPr lang="en-US" baseline="0" dirty="0" smtClean="0"/>
              <a:t> talents fit. Take a few minutes to find out where your strengths fall in the four domains. Give them 5 minutes to share.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1" y="4423718"/>
            <a:ext cx="5483159"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1" y="4423718"/>
            <a:ext cx="5483159"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kern="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759" y="8846703"/>
            <a:ext cx="2971800" cy="4656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r" rtl="0" hangingPunct="1">
              <a:lnSpc>
                <a:spcPct val="100000"/>
              </a:lnSpc>
              <a:buNone/>
              <a:tabLst/>
            </a:pPr>
            <a:fld id="{BC29316F-230E-4A9F-B507-E322E5664427}" type="slidenum">
              <a:t>17</a:t>
            </a:fld>
            <a:endParaRPr lang="en-US" sz="1200" dirty="0">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01725" y="698500"/>
            <a:ext cx="4654550" cy="3492500"/>
          </a:xfrm>
        </p:spPr>
        <p:style>
          <a:lnRef idx="2">
            <a:schemeClr val="accent1">
              <a:shade val="50000"/>
            </a:schemeClr>
          </a:lnRef>
          <a:fillRef idx="1">
            <a:schemeClr val="accent1"/>
          </a:fillRef>
          <a:effectRef idx="0">
            <a:schemeClr val="accent1"/>
          </a:effectRef>
          <a:fontRef idx="minor">
            <a:schemeClr val="lt1"/>
          </a:fontRef>
        </p:style>
      </p:sp>
      <p:sp>
        <p:nvSpPr>
          <p:cNvPr id="4" name="Notes Placeholder 3"/>
          <p:cNvSpPr txBox="1">
            <a:spLocks noGrp="1"/>
          </p:cNvSpPr>
          <p:nvPr>
            <p:ph type="body" sz="quarter" idx="1"/>
          </p:nvPr>
        </p:nvSpPr>
        <p:spPr>
          <a:xfrm>
            <a:off x="685800" y="4424085"/>
            <a:ext cx="5486399" cy="1846659"/>
          </a:xfrm>
        </p:spPr>
        <p:txBody>
          <a:bodyPr wrap="square" lIns="91440" tIns="45720" rIns="91440" bIns="45720"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hangingPunct="1"/>
            <a:r>
              <a:rPr lang="en-US" dirty="0">
                <a:latin typeface="Arial" pitchFamily="18"/>
                <a:cs typeface="Lucida Sans Unicode" pitchFamily="2"/>
              </a:rPr>
              <a:t>The chances someone will do good work if they do not trust their leader is 1/12. If they trust their leader, it’s 1 in 2 (a 6 –fold increase)</a:t>
            </a:r>
          </a:p>
          <a:p>
            <a:pPr lvl="0" hangingPunct="1"/>
            <a:r>
              <a:rPr lang="en-US" dirty="0">
                <a:latin typeface="Arial" pitchFamily="18"/>
                <a:cs typeface="Lucida Sans Unicode" pitchFamily="2"/>
              </a:rPr>
              <a:t>Trust – when two people know each other well, they tend to work faster</a:t>
            </a:r>
          </a:p>
          <a:p>
            <a:pPr lvl="0" hangingPunct="1"/>
            <a:endParaRPr lang="en-US" dirty="0">
              <a:latin typeface="Arial" pitchFamily="18"/>
              <a:cs typeface="Lucida Sans Unicode" pitchFamily="2"/>
            </a:endParaRPr>
          </a:p>
          <a:p>
            <a:pPr lvl="0" hangingPunct="1"/>
            <a:r>
              <a:rPr lang="en-US" dirty="0">
                <a:latin typeface="Arial" pitchFamily="18"/>
                <a:cs typeface="Lucida Sans Unicode" pitchFamily="2"/>
              </a:rPr>
              <a:t>Compassion – people who feel like they are cared about are more likely to stay with the organization and are more engaged in team activities</a:t>
            </a:r>
          </a:p>
          <a:p>
            <a:pPr lvl="0" hangingPunct="1"/>
            <a:endParaRPr lang="en-US" dirty="0">
              <a:latin typeface="Arial" pitchFamily="18"/>
              <a:cs typeface="Lucida Sans Unicode" pitchFamily="2"/>
            </a:endParaRPr>
          </a:p>
          <a:p>
            <a:pPr lvl="0" hangingPunct="1"/>
            <a:r>
              <a:rPr lang="en-US" dirty="0">
                <a:latin typeface="Arial" pitchFamily="18"/>
                <a:cs typeface="Lucida Sans Unicode" pitchFamily="2"/>
              </a:rPr>
              <a:t>Hope – When hope is absent, people lose confidence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759" y="8846703"/>
            <a:ext cx="2971800" cy="4656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r" rtl="0" hangingPunct="1">
              <a:lnSpc>
                <a:spcPct val="100000"/>
              </a:lnSpc>
              <a:buNone/>
              <a:tabLst/>
            </a:pPr>
            <a:fld id="{0D0567BE-6A7A-4AB4-B1C3-F52383C8FF45}" type="slidenum">
              <a:t>18</a:t>
            </a:fld>
            <a:endParaRPr lang="en-US" sz="1200" dirty="0">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01725" y="698500"/>
            <a:ext cx="4654550" cy="3492500"/>
          </a:xfrm>
        </p:spPr>
        <p:style>
          <a:lnRef idx="2">
            <a:schemeClr val="accent1">
              <a:shade val="50000"/>
            </a:schemeClr>
          </a:lnRef>
          <a:fillRef idx="1">
            <a:schemeClr val="accent1"/>
          </a:fillRef>
          <a:effectRef idx="0">
            <a:schemeClr val="accent1"/>
          </a:effectRef>
          <a:fontRef idx="minor">
            <a:schemeClr val="lt1"/>
          </a:fontRef>
        </p:style>
      </p:sp>
      <p:sp>
        <p:nvSpPr>
          <p:cNvPr id="4" name="Notes Placeholder 3"/>
          <p:cNvSpPr txBox="1">
            <a:spLocks noGrp="1"/>
          </p:cNvSpPr>
          <p:nvPr>
            <p:ph type="body" sz="quarter" idx="1"/>
          </p:nvPr>
        </p:nvSpPr>
        <p:spPr>
          <a:xfrm>
            <a:off x="685800" y="4424085"/>
            <a:ext cx="5486399" cy="1126462"/>
          </a:xfrm>
        </p:spPr>
        <p:txBody>
          <a:bodyPr wrap="square" lIns="91440" tIns="45720" rIns="91440" bIns="45720"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hangingPunct="1"/>
            <a:r>
              <a:rPr lang="en-US" dirty="0">
                <a:latin typeface="Arial" pitchFamily="18"/>
                <a:cs typeface="Lucida Sans Unicode" pitchFamily="2"/>
              </a:rPr>
              <a:t>Solving problems and removing barriers becomes more natural as initiating is harder </a:t>
            </a:r>
            <a:r>
              <a:rPr lang="en-US" dirty="0" smtClean="0">
                <a:latin typeface="Arial" pitchFamily="18"/>
                <a:cs typeface="Lucida Sans Unicode" pitchFamily="2"/>
              </a:rPr>
              <a:t>work</a:t>
            </a:r>
          </a:p>
          <a:p>
            <a:pPr lvl="0" hangingPunct="1"/>
            <a:endParaRPr lang="en-US" dirty="0" smtClean="0">
              <a:latin typeface="Arial" pitchFamily="18"/>
              <a:cs typeface="Lucida Sans Unicode" pitchFamily="2"/>
            </a:endParaRPr>
          </a:p>
          <a:p>
            <a:pPr lvl="0" hangingPunct="1"/>
            <a:r>
              <a:rPr lang="en-US" dirty="0" smtClean="0">
                <a:latin typeface="Arial" pitchFamily="18"/>
                <a:cs typeface="Lucida Sans Unicode" pitchFamily="2"/>
              </a:rPr>
              <a:t>You can almost</a:t>
            </a:r>
            <a:r>
              <a:rPr lang="en-US" baseline="0" dirty="0" smtClean="0">
                <a:latin typeface="Arial" pitchFamily="18"/>
                <a:cs typeface="Lucida Sans Unicode" pitchFamily="2"/>
              </a:rPr>
              <a:t> argue that Responders are not leaders at all. Leaders are supposed to LEAD people.</a:t>
            </a:r>
            <a:endParaRPr lang="en-US" dirty="0">
              <a:latin typeface="Arial" pitchFamily="18"/>
              <a:cs typeface="Lucida Sans Unicode"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19</a:t>
            </a:fld>
            <a:endParaRPr lang="en-US" dirty="0"/>
          </a:p>
        </p:txBody>
      </p:sp>
    </p:spTree>
    <p:extLst>
      <p:ext uri="{BB962C8B-B14F-4D97-AF65-F5344CB8AC3E}">
        <p14:creationId xmlns:p14="http://schemas.microsoft.com/office/powerpoint/2010/main" val="121188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2</a:t>
            </a:fld>
            <a:endParaRPr lang="en-US" dirty="0"/>
          </a:p>
        </p:txBody>
      </p:sp>
    </p:spTree>
    <p:extLst>
      <p:ext uri="{BB962C8B-B14F-4D97-AF65-F5344CB8AC3E}">
        <p14:creationId xmlns:p14="http://schemas.microsoft.com/office/powerpoint/2010/main" val="1448832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1" y="4423718"/>
            <a:ext cx="5483159"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kern="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1" y="4423718"/>
            <a:ext cx="5483159" cy="2776145"/>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rtl="0" hangingPunct="1">
              <a:lnSpc>
                <a:spcPct val="90000"/>
              </a:lnSpc>
              <a:spcBef>
                <a:spcPts val="799"/>
              </a:spcBef>
              <a:spcAft>
                <a:spcPts val="0"/>
              </a:spcAft>
              <a:buClr>
                <a:srgbClr val="FFCC00"/>
              </a:buClr>
              <a:buSzPct val="70000"/>
              <a:buFont typeface="Wingdings" pitchFamily="2"/>
              <a:buChar char=""/>
              <a:tabLst/>
            </a:pPr>
            <a:r>
              <a:rPr lang="en-US" kern="1200" dirty="0" smtClean="0">
                <a:effectLst>
                  <a:outerShdw dist="17961" dir="2700000">
                    <a:scrgbClr r="0" g="0" b="0"/>
                  </a:outerShdw>
                </a:effectLst>
                <a:latin typeface="Arial" charset="0"/>
                <a:ea typeface="Arial Unicode MS" pitchFamily="2"/>
                <a:cs typeface="Tahoma" pitchFamily="2"/>
              </a:rPr>
              <a:t>Be Proactive (go to next slide)</a:t>
            </a: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kern="1200" dirty="0" smtClean="0">
                <a:effectLst>
                  <a:outerShdw dist="17961" dir="2700000">
                    <a:scrgbClr r="0" g="0" b="0"/>
                  </a:outerShdw>
                </a:effectLst>
                <a:latin typeface="Arial" charset="0"/>
                <a:ea typeface="Arial Unicode MS" pitchFamily="2"/>
                <a:cs typeface="Tahoma" pitchFamily="2"/>
              </a:rPr>
              <a:t>Creative Cooperation</a:t>
            </a:r>
          </a:p>
          <a:p>
            <a:pPr marL="457200" lvl="2">
              <a:lnSpc>
                <a:spcPct val="90000"/>
              </a:lnSpc>
              <a:spcBef>
                <a:spcPts val="697"/>
              </a:spcBef>
              <a:spcAft>
                <a:spcPts val="0"/>
              </a:spcAft>
              <a:buClr>
                <a:srgbClr val="A886E0"/>
              </a:buClr>
              <a:buSzPct val="70000"/>
              <a:buFont typeface="Wingdings" pitchFamily="2"/>
              <a:buChar char=""/>
            </a:pPr>
            <a:r>
              <a:rPr lang="en-US" b="0" i="0" u="none" strike="noStrike" kern="1200" baseline="0" dirty="0" smtClean="0">
                <a:effectLst>
                  <a:outerShdw dist="17961" dir="2700000">
                    <a:scrgbClr r="0" g="0" b="0"/>
                  </a:outerShdw>
                </a:effectLst>
                <a:latin typeface="Arial" charset="0"/>
                <a:ea typeface="Lucida Sans Unicode" pitchFamily="2"/>
                <a:cs typeface="Lucida Sans Unicode" pitchFamily="2"/>
              </a:rPr>
              <a:t>Teamwork, open-mindedness, the adventure of finding new solutions to old problems</a:t>
            </a:r>
          </a:p>
          <a:p>
            <a:pPr marL="457200" lvl="2">
              <a:lnSpc>
                <a:spcPct val="90000"/>
              </a:lnSpc>
              <a:spcBef>
                <a:spcPts val="697"/>
              </a:spcBef>
              <a:spcAft>
                <a:spcPts val="0"/>
              </a:spcAft>
              <a:buClr>
                <a:srgbClr val="A886E0"/>
              </a:buClr>
              <a:buSzPct val="70000"/>
              <a:buFont typeface="Wingdings" pitchFamily="2"/>
              <a:buChar char=""/>
            </a:pPr>
            <a:r>
              <a:rPr lang="en-US" b="0" i="0" u="none" strike="noStrike" kern="1200" baseline="0" dirty="0" smtClean="0">
                <a:effectLst>
                  <a:outerShdw dist="17961" dir="2700000">
                    <a:scrgbClr r="0" g="0" b="0"/>
                  </a:outerShdw>
                </a:effectLst>
                <a:latin typeface="Arial" charset="0"/>
                <a:ea typeface="Lucida Sans Unicode" pitchFamily="2"/>
                <a:cs typeface="Lucida Sans Unicode" pitchFamily="2"/>
              </a:rPr>
              <a:t>Trust &amp; Cooperation are HIGH</a:t>
            </a:r>
          </a:p>
          <a:p>
            <a:pPr marL="457200" lvl="2">
              <a:lnSpc>
                <a:spcPct val="90000"/>
              </a:lnSpc>
              <a:spcBef>
                <a:spcPts val="697"/>
              </a:spcBef>
              <a:spcAft>
                <a:spcPts val="0"/>
              </a:spcAft>
              <a:buClr>
                <a:srgbClr val="A886E0"/>
              </a:buClr>
              <a:buSzPct val="70000"/>
              <a:buFont typeface="Wingdings" pitchFamily="2"/>
              <a:buChar char=""/>
            </a:pPr>
            <a:r>
              <a:rPr lang="en-US" b="0" i="0" u="none" strike="noStrike" kern="1200" baseline="0" dirty="0" smtClean="0">
                <a:effectLst>
                  <a:outerShdw dist="17961" dir="2700000">
                    <a:scrgbClr r="0" g="0" b="0"/>
                  </a:outerShdw>
                </a:effectLst>
                <a:latin typeface="Arial" charset="0"/>
                <a:ea typeface="Lucida Sans Unicode" pitchFamily="2"/>
                <a:cs typeface="Lucida Sans Unicode" pitchFamily="2"/>
              </a:rPr>
              <a:t>Find the 3</a:t>
            </a:r>
            <a:r>
              <a:rPr lang="en-US" b="0" i="0" u="none" strike="noStrike" kern="1200" baseline="30000" dirty="0" smtClean="0">
                <a:effectLst>
                  <a:outerShdw dist="17961" dir="2700000">
                    <a:scrgbClr r="0" g="0" b="0"/>
                  </a:outerShdw>
                </a:effectLst>
                <a:latin typeface="Arial" charset="0"/>
                <a:ea typeface="Lucida Sans Unicode" pitchFamily="2"/>
                <a:cs typeface="Lucida Sans Unicode" pitchFamily="2"/>
              </a:rPr>
              <a:t>rd</a:t>
            </a:r>
            <a:r>
              <a:rPr lang="en-US" b="0" i="0" u="none" strike="noStrike" kern="1200" baseline="0" dirty="0" smtClean="0">
                <a:effectLst>
                  <a:outerShdw dist="17961" dir="2700000">
                    <a:scrgbClr r="0" g="0" b="0"/>
                  </a:outerShdw>
                </a:effectLst>
                <a:latin typeface="Arial" charset="0"/>
                <a:ea typeface="Lucida Sans Unicode" pitchFamily="2"/>
                <a:cs typeface="Lucida Sans Unicode" pitchFamily="2"/>
              </a:rPr>
              <a:t> Alternative: a better way that hasn't been thought of yet.</a:t>
            </a:r>
          </a:p>
          <a:p>
            <a:pPr marL="339480" marR="0" lvl="0" indent="-339480" rtl="0" hangingPunct="1">
              <a:lnSpc>
                <a:spcPct val="90000"/>
              </a:lnSpc>
              <a:spcBef>
                <a:spcPts val="400"/>
              </a:spcBef>
              <a:spcAft>
                <a:spcPts val="0"/>
              </a:spcAft>
              <a:buNone/>
              <a:tabLst/>
            </a:pPr>
            <a:endParaRPr lang="en-US" kern="1200" dirty="0" smtClean="0">
              <a:effectLst>
                <a:outerShdw dist="17961" dir="2700000">
                  <a:scrgbClr r="0" g="0" b="0"/>
                </a:outerShdw>
              </a:effectLst>
              <a:latin typeface="Arial" charset="0"/>
              <a:ea typeface="Arial Unicode MS" pitchFamily="2"/>
              <a:cs typeface="Tahoma" pitchFamily="2"/>
            </a:endParaRP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kern="1200" dirty="0" smtClean="0">
                <a:effectLst>
                  <a:outerShdw dist="17961" dir="2700000">
                    <a:scrgbClr r="0" g="0" b="0"/>
                  </a:outerShdw>
                </a:effectLst>
                <a:latin typeface="Arial" charset="0"/>
                <a:ea typeface="Arial Unicode MS" pitchFamily="2"/>
                <a:cs typeface="Tahoma" pitchFamily="2"/>
              </a:rPr>
              <a:t>Sharpen the Saw: Balanced Self Renewal, continuous</a:t>
            </a:r>
            <a:r>
              <a:rPr lang="en-US" kern="1200" baseline="0" dirty="0" smtClean="0">
                <a:effectLst>
                  <a:outerShdw dist="17961" dir="2700000">
                    <a:scrgbClr r="0" g="0" b="0"/>
                  </a:outerShdw>
                </a:effectLst>
                <a:latin typeface="Arial" charset="0"/>
                <a:ea typeface="Arial Unicode MS" pitchFamily="2"/>
                <a:cs typeface="Tahoma" pitchFamily="2"/>
              </a:rPr>
              <a:t> improvement, improving upon your talents by investing in them with knowledge and skills</a:t>
            </a:r>
            <a:endParaRPr lang="en-US" kern="1200" dirty="0" smtClean="0">
              <a:effectLst>
                <a:outerShdw dist="17961" dir="2700000">
                  <a:scrgbClr r="0" g="0" b="0"/>
                </a:outerShdw>
              </a:effectLst>
              <a:latin typeface="Arial" charset="0"/>
              <a:ea typeface="Arial Unicode MS" pitchFamily="2"/>
              <a:cs typeface="Tahoma" pitchFamily="2"/>
            </a:endParaRPr>
          </a:p>
          <a:p>
            <a:pPr marL="457200" lvl="2">
              <a:lnSpc>
                <a:spcPct val="90000"/>
              </a:lnSpc>
              <a:spcBef>
                <a:spcPts val="697"/>
              </a:spcBef>
              <a:spcAft>
                <a:spcPts val="0"/>
              </a:spcAft>
              <a:buClr>
                <a:srgbClr val="A886E0"/>
              </a:buClr>
              <a:buSzPct val="70000"/>
              <a:buFont typeface="Wingdings" pitchFamily="2"/>
              <a:buChar char=""/>
            </a:pPr>
            <a:r>
              <a:rPr lang="en-US" b="0" i="0" u="none" strike="noStrike" kern="1200" baseline="0" dirty="0" smtClean="0">
                <a:effectLst>
                  <a:outerShdw dist="17961" dir="2700000">
                    <a:scrgbClr r="0" g="0" b="0"/>
                  </a:outerShdw>
                </a:effectLst>
                <a:latin typeface="Arial" charset="0"/>
                <a:ea typeface="Lucida Sans Unicode" pitchFamily="2"/>
                <a:cs typeface="Lucida Sans Unicode" pitchFamily="2"/>
              </a:rPr>
              <a:t>Balanced program in the four areas of your life: physical, social/emotional, mental, and spiritual</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1" y="4423718"/>
            <a:ext cx="5483159"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23</a:t>
            </a:fld>
            <a:endParaRPr lang="en-US" dirty="0"/>
          </a:p>
        </p:txBody>
      </p:sp>
    </p:spTree>
    <p:extLst>
      <p:ext uri="{BB962C8B-B14F-4D97-AF65-F5344CB8AC3E}">
        <p14:creationId xmlns:p14="http://schemas.microsoft.com/office/powerpoint/2010/main" val="2925660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1" y="4423718"/>
            <a:ext cx="5483159"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759" y="8846703"/>
            <a:ext cx="2971800" cy="4656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r" rtl="0" hangingPunct="1">
              <a:lnSpc>
                <a:spcPct val="100000"/>
              </a:lnSpc>
              <a:buNone/>
              <a:tabLst/>
            </a:pPr>
            <a:fld id="{9D4A3327-B239-428B-9392-BED19BFAAF8B}" type="slidenum">
              <a:t>25</a:t>
            </a:fld>
            <a:endParaRPr lang="en-US" sz="1200" dirty="0">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01725" y="698500"/>
            <a:ext cx="4654550" cy="3492500"/>
          </a:xfrm>
        </p:spPr>
        <p:style>
          <a:lnRef idx="2">
            <a:schemeClr val="accent1">
              <a:shade val="50000"/>
            </a:schemeClr>
          </a:lnRef>
          <a:fillRef idx="1">
            <a:schemeClr val="accent1"/>
          </a:fillRef>
          <a:effectRef idx="0">
            <a:schemeClr val="accent1"/>
          </a:effectRef>
          <a:fontRef idx="minor">
            <a:schemeClr val="lt1"/>
          </a:fontRef>
        </p:style>
      </p:sp>
      <p:sp>
        <p:nvSpPr>
          <p:cNvPr id="4" name="Notes Placeholder 3"/>
          <p:cNvSpPr txBox="1">
            <a:spLocks noGrp="1"/>
          </p:cNvSpPr>
          <p:nvPr>
            <p:ph type="body" sz="quarter" idx="1"/>
          </p:nvPr>
        </p:nvSpPr>
        <p:spPr>
          <a:xfrm>
            <a:off x="685800" y="4424085"/>
            <a:ext cx="5486399" cy="1255728"/>
          </a:xfrm>
        </p:spPr>
        <p:txBody>
          <a:bodyPr wrap="square" lIns="91440" tIns="45720" rIns="91440" bIns="45720"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hangingPunct="1"/>
            <a:r>
              <a:rPr lang="en-US" dirty="0">
                <a:latin typeface="Arial" pitchFamily="18"/>
                <a:cs typeface="Lucida Sans Unicode" pitchFamily="2"/>
              </a:rPr>
              <a:t>Because you so often listen autobiographically, you </a:t>
            </a:r>
            <a:r>
              <a:rPr lang="en-US" dirty="0" smtClean="0">
                <a:latin typeface="Arial" pitchFamily="18"/>
                <a:cs typeface="Lucida Sans Unicode" pitchFamily="2"/>
              </a:rPr>
              <a:t>tend </a:t>
            </a:r>
            <a:r>
              <a:rPr lang="en-US" dirty="0">
                <a:latin typeface="Arial" pitchFamily="18"/>
                <a:cs typeface="Lucida Sans Unicode" pitchFamily="2"/>
              </a:rPr>
              <a:t>to respond in one of four ways:</a:t>
            </a:r>
          </a:p>
          <a:p>
            <a:pPr lvl="0" hangingPunct="1"/>
            <a:r>
              <a:rPr lang="en-US" b="1" dirty="0" smtClean="0">
                <a:latin typeface="Arial" pitchFamily="18"/>
                <a:cs typeface="Lucida Sans Unicode" pitchFamily="2"/>
              </a:rPr>
              <a:t>Evaluating: You</a:t>
            </a:r>
            <a:r>
              <a:rPr lang="en-US" dirty="0" smtClean="0">
                <a:latin typeface="Arial" pitchFamily="18"/>
                <a:cs typeface="Lucida Sans Unicode" pitchFamily="2"/>
              </a:rPr>
              <a:t> </a:t>
            </a:r>
            <a:r>
              <a:rPr lang="en-US" dirty="0">
                <a:latin typeface="Arial" pitchFamily="18"/>
                <a:cs typeface="Lucida Sans Unicode" pitchFamily="2"/>
              </a:rPr>
              <a:t>judge and then either agree or disagree.</a:t>
            </a:r>
            <a:r>
              <a:rPr lang="en-US" b="1" dirty="0">
                <a:latin typeface="Arial" pitchFamily="18"/>
                <a:cs typeface="Lucida Sans Unicode" pitchFamily="2"/>
              </a:rPr>
              <a:t>Probing:</a:t>
            </a:r>
            <a:r>
              <a:rPr lang="en-US" dirty="0">
                <a:latin typeface="Arial" pitchFamily="18"/>
                <a:cs typeface="Lucida Sans Unicode" pitchFamily="2"/>
              </a:rPr>
              <a:t>You ask questions from your own frame of reference.</a:t>
            </a:r>
            <a:r>
              <a:rPr lang="en-US" b="1" dirty="0">
                <a:latin typeface="Arial" pitchFamily="18"/>
                <a:cs typeface="Lucida Sans Unicode" pitchFamily="2"/>
              </a:rPr>
              <a:t>Advising:</a:t>
            </a:r>
            <a:r>
              <a:rPr lang="en-US" dirty="0">
                <a:latin typeface="Arial" pitchFamily="18"/>
                <a:cs typeface="Lucida Sans Unicode" pitchFamily="2"/>
              </a:rPr>
              <a:t>You give counsel, advice, and solutions to problems.</a:t>
            </a:r>
            <a:r>
              <a:rPr lang="en-US" b="1" dirty="0">
                <a:latin typeface="Arial" pitchFamily="18"/>
                <a:cs typeface="Lucida Sans Unicode" pitchFamily="2"/>
              </a:rPr>
              <a:t>Interpreting:</a:t>
            </a:r>
            <a:r>
              <a:rPr lang="en-US" dirty="0">
                <a:latin typeface="Arial" pitchFamily="18"/>
                <a:cs typeface="Lucida Sans Unicode" pitchFamily="2"/>
              </a:rPr>
              <a:t>You analyze others' motives and behaviors based on your own experiences.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26</a:t>
            </a:fld>
            <a:endParaRPr lang="en-US" dirty="0"/>
          </a:p>
        </p:txBody>
      </p:sp>
    </p:spTree>
    <p:extLst>
      <p:ext uri="{BB962C8B-B14F-4D97-AF65-F5344CB8AC3E}">
        <p14:creationId xmlns:p14="http://schemas.microsoft.com/office/powerpoint/2010/main" val="2716719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1" y="4423718"/>
            <a:ext cx="5483159"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Part of empathy is being a good listener</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28</a:t>
            </a:fld>
            <a:endParaRPr lang="en-US" dirty="0"/>
          </a:p>
        </p:txBody>
      </p:sp>
    </p:spTree>
    <p:extLst>
      <p:ext uri="{BB962C8B-B14F-4D97-AF65-F5344CB8AC3E}">
        <p14:creationId xmlns:p14="http://schemas.microsoft.com/office/powerpoint/2010/main" val="2406843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1" y="4423718"/>
            <a:ext cx="5483159"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759" y="8846703"/>
            <a:ext cx="2971800" cy="4656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r" rtl="0" hangingPunct="1">
              <a:lnSpc>
                <a:spcPct val="100000"/>
              </a:lnSpc>
              <a:buNone/>
              <a:tabLst/>
            </a:pPr>
            <a:fld id="{670C06D0-21D0-475C-82F6-6F6F3C8998B8}" type="slidenum">
              <a:t>3</a:t>
            </a:fld>
            <a:endParaRPr lang="en-US" sz="1200" dirty="0">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01725" y="698500"/>
            <a:ext cx="4654550" cy="3492500"/>
          </a:xfrm>
        </p:spPr>
        <p:style>
          <a:lnRef idx="2">
            <a:schemeClr val="accent1">
              <a:shade val="50000"/>
            </a:schemeClr>
          </a:lnRef>
          <a:fillRef idx="1">
            <a:schemeClr val="accent1"/>
          </a:fillRef>
          <a:effectRef idx="0">
            <a:schemeClr val="accent1"/>
          </a:effectRef>
          <a:fontRef idx="minor">
            <a:schemeClr val="lt1"/>
          </a:fontRef>
        </p:style>
      </p:sp>
      <p:sp>
        <p:nvSpPr>
          <p:cNvPr id="4" name="Notes Placeholder 3"/>
          <p:cNvSpPr txBox="1">
            <a:spLocks noGrp="1"/>
          </p:cNvSpPr>
          <p:nvPr>
            <p:ph type="body" sz="quarter" idx="1"/>
          </p:nvPr>
        </p:nvSpPr>
        <p:spPr>
          <a:xfrm>
            <a:off x="685800" y="4424085"/>
            <a:ext cx="5486399" cy="1661993"/>
          </a:xfrm>
        </p:spPr>
        <p:txBody>
          <a:bodyPr wrap="square" lIns="91440" tIns="45720" rIns="91440" bIns="45720"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hangingPunct="1"/>
            <a:r>
              <a:rPr lang="en-US" dirty="0">
                <a:latin typeface="Arial" pitchFamily="18"/>
                <a:cs typeface="Lucida Sans Unicode" pitchFamily="2"/>
              </a:rPr>
              <a:t>There is no definitive list of characteristics that describes all leaders</a:t>
            </a:r>
          </a:p>
          <a:p>
            <a:pPr lvl="0" hangingPunct="1"/>
            <a:endParaRPr lang="en-US" dirty="0">
              <a:latin typeface="Arial" pitchFamily="18"/>
              <a:cs typeface="Lucida Sans Unicode" pitchFamily="2"/>
            </a:endParaRPr>
          </a:p>
          <a:p>
            <a:pPr lvl="0" hangingPunct="1"/>
            <a:r>
              <a:rPr lang="en-US" dirty="0">
                <a:latin typeface="Garamond" pitchFamily="18"/>
                <a:cs typeface="Lucida Sans Unicode" pitchFamily="2"/>
              </a:rPr>
              <a:t>No two leaders have the exact same sequence of strengths</a:t>
            </a:r>
          </a:p>
          <a:p>
            <a:pPr lvl="0" hangingPunct="1"/>
            <a:endParaRPr lang="en-US" dirty="0">
              <a:latin typeface="Garamond" pitchFamily="18"/>
              <a:cs typeface="Lucida Sans Unicode" pitchFamily="2"/>
            </a:endParaRPr>
          </a:p>
          <a:p>
            <a:pPr lvl="0" hangingPunct="1"/>
            <a:r>
              <a:rPr lang="en-US" dirty="0">
                <a:latin typeface="Garamond" pitchFamily="18"/>
                <a:cs typeface="Lucida Sans Unicode" pitchFamily="2"/>
              </a:rPr>
              <a:t>They may have identical expectations, but the way they reach their goals is always dependent on their unique arrangement of their strength</a:t>
            </a:r>
          </a:p>
          <a:p>
            <a:pPr lvl="0" hangingPunct="1"/>
            <a:endParaRPr lang="en-US" dirty="0">
              <a:latin typeface="Garamond" pitchFamily="18"/>
              <a:cs typeface="Lucida Sans Unicode" pitchFamily="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30</a:t>
            </a:fld>
            <a:endParaRPr lang="en-US" dirty="0"/>
          </a:p>
        </p:txBody>
      </p:sp>
    </p:spTree>
    <p:extLst>
      <p:ext uri="{BB962C8B-B14F-4D97-AF65-F5344CB8AC3E}">
        <p14:creationId xmlns:p14="http://schemas.microsoft.com/office/powerpoint/2010/main" val="2815414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31</a:t>
            </a:fld>
            <a:endParaRPr lang="en-US" dirty="0"/>
          </a:p>
        </p:txBody>
      </p:sp>
    </p:spTree>
    <p:extLst>
      <p:ext uri="{BB962C8B-B14F-4D97-AF65-F5344CB8AC3E}">
        <p14:creationId xmlns:p14="http://schemas.microsoft.com/office/powerpoint/2010/main" val="1100718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32</a:t>
            </a:fld>
            <a:endParaRPr lang="en-US" dirty="0"/>
          </a:p>
        </p:txBody>
      </p:sp>
    </p:spTree>
    <p:extLst>
      <p:ext uri="{BB962C8B-B14F-4D97-AF65-F5344CB8AC3E}">
        <p14:creationId xmlns:p14="http://schemas.microsoft.com/office/powerpoint/2010/main" val="1267167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33</a:t>
            </a:fld>
            <a:endParaRPr lang="en-US" dirty="0"/>
          </a:p>
        </p:txBody>
      </p:sp>
    </p:spTree>
    <p:extLst>
      <p:ext uri="{BB962C8B-B14F-4D97-AF65-F5344CB8AC3E}">
        <p14:creationId xmlns:p14="http://schemas.microsoft.com/office/powerpoint/2010/main" val="3219994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34</a:t>
            </a:fld>
            <a:endParaRPr lang="en-US" dirty="0"/>
          </a:p>
        </p:txBody>
      </p:sp>
    </p:spTree>
    <p:extLst>
      <p:ext uri="{BB962C8B-B14F-4D97-AF65-F5344CB8AC3E}">
        <p14:creationId xmlns:p14="http://schemas.microsoft.com/office/powerpoint/2010/main" val="2877054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35</a:t>
            </a:fld>
            <a:endParaRPr lang="en-US" dirty="0"/>
          </a:p>
        </p:txBody>
      </p:sp>
    </p:spTree>
    <p:extLst>
      <p:ext uri="{BB962C8B-B14F-4D97-AF65-F5344CB8AC3E}">
        <p14:creationId xmlns:p14="http://schemas.microsoft.com/office/powerpoint/2010/main" val="1106705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36</a:t>
            </a:fld>
            <a:endParaRPr lang="en-US" dirty="0"/>
          </a:p>
        </p:txBody>
      </p:sp>
    </p:spTree>
    <p:extLst>
      <p:ext uri="{BB962C8B-B14F-4D97-AF65-F5344CB8AC3E}">
        <p14:creationId xmlns:p14="http://schemas.microsoft.com/office/powerpoint/2010/main" val="4063787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37</a:t>
            </a:fld>
            <a:endParaRPr lang="en-US" dirty="0"/>
          </a:p>
        </p:txBody>
      </p:sp>
    </p:spTree>
    <p:extLst>
      <p:ext uri="{BB962C8B-B14F-4D97-AF65-F5344CB8AC3E}">
        <p14:creationId xmlns:p14="http://schemas.microsoft.com/office/powerpoint/2010/main" val="482146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38</a:t>
            </a:fld>
            <a:endParaRPr lang="en-US" dirty="0"/>
          </a:p>
        </p:txBody>
      </p:sp>
    </p:spTree>
    <p:extLst>
      <p:ext uri="{BB962C8B-B14F-4D97-AF65-F5344CB8AC3E}">
        <p14:creationId xmlns:p14="http://schemas.microsoft.com/office/powerpoint/2010/main" val="3187496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39</a:t>
            </a:fld>
            <a:endParaRPr lang="en-US" dirty="0"/>
          </a:p>
        </p:txBody>
      </p:sp>
    </p:spTree>
    <p:extLst>
      <p:ext uri="{BB962C8B-B14F-4D97-AF65-F5344CB8AC3E}">
        <p14:creationId xmlns:p14="http://schemas.microsoft.com/office/powerpoint/2010/main" val="106600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1" y="4423718"/>
            <a:ext cx="5483159" cy="917174"/>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Ask for ideas about what’s an example</a:t>
            </a:r>
            <a:r>
              <a:rPr lang="en-US" baseline="0" dirty="0" smtClean="0"/>
              <a:t> of a</a:t>
            </a:r>
            <a:r>
              <a:rPr lang="en-US" dirty="0" smtClean="0"/>
              <a:t> good team player</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kern="1200" dirty="0" smtClean="0">
                <a:solidFill>
                  <a:schemeClr val="tx1"/>
                </a:solidFill>
                <a:latin typeface="Arial" charset="0"/>
                <a:ea typeface="+mn-ea"/>
                <a:cs typeface="Arial" charset="0"/>
              </a:rPr>
              <a:t>Self awareness is a crucial part in personal development</a:t>
            </a:r>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40</a:t>
            </a:fld>
            <a:endParaRPr lang="en-US" dirty="0"/>
          </a:p>
        </p:txBody>
      </p:sp>
    </p:spTree>
    <p:extLst>
      <p:ext uri="{BB962C8B-B14F-4D97-AF65-F5344CB8AC3E}">
        <p14:creationId xmlns:p14="http://schemas.microsoft.com/office/powerpoint/2010/main" val="1948060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41</a:t>
            </a:fld>
            <a:endParaRPr lang="en-US" dirty="0"/>
          </a:p>
        </p:txBody>
      </p:sp>
    </p:spTree>
    <p:extLst>
      <p:ext uri="{BB962C8B-B14F-4D97-AF65-F5344CB8AC3E}">
        <p14:creationId xmlns:p14="http://schemas.microsoft.com/office/powerpoint/2010/main" val="42383166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42</a:t>
            </a:fld>
            <a:endParaRPr lang="en-US" dirty="0"/>
          </a:p>
        </p:txBody>
      </p:sp>
    </p:spTree>
    <p:extLst>
      <p:ext uri="{BB962C8B-B14F-4D97-AF65-F5344CB8AC3E}">
        <p14:creationId xmlns:p14="http://schemas.microsoft.com/office/powerpoint/2010/main" val="347823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43</a:t>
            </a:fld>
            <a:endParaRPr lang="en-US" dirty="0"/>
          </a:p>
        </p:txBody>
      </p:sp>
    </p:spTree>
    <p:extLst>
      <p:ext uri="{BB962C8B-B14F-4D97-AF65-F5344CB8AC3E}">
        <p14:creationId xmlns:p14="http://schemas.microsoft.com/office/powerpoint/2010/main" val="4054994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44</a:t>
            </a:fld>
            <a:endParaRPr lang="en-US" dirty="0"/>
          </a:p>
        </p:txBody>
      </p:sp>
    </p:spTree>
    <p:extLst>
      <p:ext uri="{BB962C8B-B14F-4D97-AF65-F5344CB8AC3E}">
        <p14:creationId xmlns:p14="http://schemas.microsoft.com/office/powerpoint/2010/main" val="2502271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45</a:t>
            </a:fld>
            <a:endParaRPr lang="en-US" dirty="0"/>
          </a:p>
        </p:txBody>
      </p:sp>
    </p:spTree>
    <p:extLst>
      <p:ext uri="{BB962C8B-B14F-4D97-AF65-F5344CB8AC3E}">
        <p14:creationId xmlns:p14="http://schemas.microsoft.com/office/powerpoint/2010/main" val="41389354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46</a:t>
            </a:fld>
            <a:endParaRPr lang="en-US" dirty="0"/>
          </a:p>
        </p:txBody>
      </p:sp>
    </p:spTree>
    <p:extLst>
      <p:ext uri="{BB962C8B-B14F-4D97-AF65-F5344CB8AC3E}">
        <p14:creationId xmlns:p14="http://schemas.microsoft.com/office/powerpoint/2010/main" val="15087942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47</a:t>
            </a:fld>
            <a:endParaRPr lang="en-US" dirty="0"/>
          </a:p>
        </p:txBody>
      </p:sp>
    </p:spTree>
    <p:extLst>
      <p:ext uri="{BB962C8B-B14F-4D97-AF65-F5344CB8AC3E}">
        <p14:creationId xmlns:p14="http://schemas.microsoft.com/office/powerpoint/2010/main" val="5335897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48</a:t>
            </a:fld>
            <a:endParaRPr lang="en-US" dirty="0"/>
          </a:p>
        </p:txBody>
      </p:sp>
    </p:spTree>
    <p:extLst>
      <p:ext uri="{BB962C8B-B14F-4D97-AF65-F5344CB8AC3E}">
        <p14:creationId xmlns:p14="http://schemas.microsoft.com/office/powerpoint/2010/main" val="39833447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49</a:t>
            </a:fld>
            <a:endParaRPr lang="en-US" dirty="0"/>
          </a:p>
        </p:txBody>
      </p:sp>
    </p:spTree>
    <p:extLst>
      <p:ext uri="{BB962C8B-B14F-4D97-AF65-F5344CB8AC3E}">
        <p14:creationId xmlns:p14="http://schemas.microsoft.com/office/powerpoint/2010/main" val="3659191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2963" cy="3490913"/>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799" y="4423718"/>
            <a:ext cx="5484960" cy="3434786"/>
          </a:xfrm>
        </p:spPr>
        <p:txBody>
          <a:bodyPr wrap="square"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en-US" kern="1200" dirty="0">
              <a:cs typeface="Lucida Sans Unicode" pitchFamily="2"/>
            </a:endParaRPr>
          </a:p>
          <a:p>
            <a:pPr lvl="0"/>
            <a:r>
              <a:rPr lang="en-US" kern="1200" dirty="0">
                <a:cs typeface="Lucida Sans Unicode" pitchFamily="2"/>
              </a:rPr>
              <a:t>So if a student is acting out at a meeting, you may assume it’s because they don’t want to be there or have a bad attitude. But that may not be the case. They may have ADD or had a rough day. You can’t make assumptions about people because then it’ll affect your response to them.</a:t>
            </a:r>
          </a:p>
          <a:p>
            <a:pPr lvl="0"/>
            <a:endParaRPr lang="en-US" kern="1200" dirty="0">
              <a:cs typeface="Lucida Sans Unicode" pitchFamily="2"/>
            </a:endParaRPr>
          </a:p>
          <a:p>
            <a:pPr lvl="0"/>
            <a:r>
              <a:rPr lang="en-US" kern="1200" dirty="0">
                <a:cs typeface="Lucida Sans Unicode" pitchFamily="2"/>
              </a:rPr>
              <a:t>Empathy allows you to see past the bias. Try to understand the other reasons of why they may be acting out. Try asking some questions about what’s going on with them to have some understanding of the situation. And then you can understand how to resolve it in a non-confrontational or negative way.</a:t>
            </a:r>
          </a:p>
          <a:p>
            <a:pPr lvl="0"/>
            <a:endParaRPr lang="en-US" kern="1200" dirty="0">
              <a:cs typeface="Lucida Sans Unicode" pitchFamily="2"/>
            </a:endParaRPr>
          </a:p>
          <a:p>
            <a:pPr lvl="0"/>
            <a:r>
              <a:rPr lang="en-US" kern="1200" dirty="0">
                <a:cs typeface="Lucida Sans Unicode" pitchFamily="2"/>
              </a:rPr>
              <a:t>You make an assumption, the person feels hurt by that assumption (the way you spoke to them, what you said to them, the fact that you’re assuming the wrong thing about them), they get defensive and now it creates a conflict.</a:t>
            </a:r>
          </a:p>
          <a:p>
            <a:pPr lvl="0"/>
            <a:endParaRPr lang="en-US" kern="1200" dirty="0">
              <a:cs typeface="Lucida Sans Unicode" pitchFamily="2"/>
            </a:endParaRPr>
          </a:p>
          <a:p>
            <a:pPr lvl="0"/>
            <a:r>
              <a:rPr lang="en-US" kern="1200" dirty="0">
                <a:cs typeface="Lucida Sans Unicode" pitchFamily="2"/>
              </a:rPr>
              <a:t>Helps you understand any barriers or limitations you may have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50</a:t>
            </a:fld>
            <a:endParaRPr lang="en-US" dirty="0"/>
          </a:p>
        </p:txBody>
      </p:sp>
    </p:spTree>
    <p:extLst>
      <p:ext uri="{BB962C8B-B14F-4D97-AF65-F5344CB8AC3E}">
        <p14:creationId xmlns:p14="http://schemas.microsoft.com/office/powerpoint/2010/main" val="29151244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51</a:t>
            </a:fld>
            <a:endParaRPr lang="en-US" dirty="0"/>
          </a:p>
        </p:txBody>
      </p:sp>
    </p:spTree>
    <p:extLst>
      <p:ext uri="{BB962C8B-B14F-4D97-AF65-F5344CB8AC3E}">
        <p14:creationId xmlns:p14="http://schemas.microsoft.com/office/powerpoint/2010/main" val="33451017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52</a:t>
            </a:fld>
            <a:endParaRPr lang="en-US" dirty="0"/>
          </a:p>
        </p:txBody>
      </p:sp>
    </p:spTree>
    <p:extLst>
      <p:ext uri="{BB962C8B-B14F-4D97-AF65-F5344CB8AC3E}">
        <p14:creationId xmlns:p14="http://schemas.microsoft.com/office/powerpoint/2010/main" val="36416978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53</a:t>
            </a:fld>
            <a:endParaRPr lang="en-US" dirty="0"/>
          </a:p>
        </p:txBody>
      </p:sp>
    </p:spTree>
    <p:extLst>
      <p:ext uri="{BB962C8B-B14F-4D97-AF65-F5344CB8AC3E}">
        <p14:creationId xmlns:p14="http://schemas.microsoft.com/office/powerpoint/2010/main" val="25605413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54</a:t>
            </a:fld>
            <a:endParaRPr lang="en-US" dirty="0"/>
          </a:p>
        </p:txBody>
      </p:sp>
    </p:spTree>
    <p:extLst>
      <p:ext uri="{BB962C8B-B14F-4D97-AF65-F5344CB8AC3E}">
        <p14:creationId xmlns:p14="http://schemas.microsoft.com/office/powerpoint/2010/main" val="2532672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55</a:t>
            </a:fld>
            <a:endParaRPr lang="en-US" dirty="0"/>
          </a:p>
        </p:txBody>
      </p:sp>
    </p:spTree>
    <p:extLst>
      <p:ext uri="{BB962C8B-B14F-4D97-AF65-F5344CB8AC3E}">
        <p14:creationId xmlns:p14="http://schemas.microsoft.com/office/powerpoint/2010/main" val="1884353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56</a:t>
            </a:fld>
            <a:endParaRPr lang="en-US" dirty="0"/>
          </a:p>
        </p:txBody>
      </p:sp>
    </p:spTree>
    <p:extLst>
      <p:ext uri="{BB962C8B-B14F-4D97-AF65-F5344CB8AC3E}">
        <p14:creationId xmlns:p14="http://schemas.microsoft.com/office/powerpoint/2010/main" val="30893994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57</a:t>
            </a:fld>
            <a:endParaRPr lang="en-US" dirty="0"/>
          </a:p>
        </p:txBody>
      </p:sp>
    </p:spTree>
    <p:extLst>
      <p:ext uri="{BB962C8B-B14F-4D97-AF65-F5344CB8AC3E}">
        <p14:creationId xmlns:p14="http://schemas.microsoft.com/office/powerpoint/2010/main" val="4643085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58</a:t>
            </a:fld>
            <a:endParaRPr lang="en-US" dirty="0"/>
          </a:p>
        </p:txBody>
      </p:sp>
    </p:spTree>
    <p:extLst>
      <p:ext uri="{BB962C8B-B14F-4D97-AF65-F5344CB8AC3E}">
        <p14:creationId xmlns:p14="http://schemas.microsoft.com/office/powerpoint/2010/main" val="42792348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59</a:t>
            </a:fld>
            <a:endParaRPr lang="en-US" dirty="0"/>
          </a:p>
        </p:txBody>
      </p:sp>
    </p:spTree>
    <p:extLst>
      <p:ext uri="{BB962C8B-B14F-4D97-AF65-F5344CB8AC3E}">
        <p14:creationId xmlns:p14="http://schemas.microsoft.com/office/powerpoint/2010/main" val="3746099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a:t>
            </a:fld>
            <a:endParaRPr lang="en-US" dirty="0"/>
          </a:p>
        </p:txBody>
      </p:sp>
    </p:spTree>
    <p:extLst>
      <p:ext uri="{BB962C8B-B14F-4D97-AF65-F5344CB8AC3E}">
        <p14:creationId xmlns:p14="http://schemas.microsoft.com/office/powerpoint/2010/main" val="39327332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60</a:t>
            </a:fld>
            <a:endParaRPr lang="en-US" dirty="0"/>
          </a:p>
        </p:txBody>
      </p:sp>
    </p:spTree>
    <p:extLst>
      <p:ext uri="{BB962C8B-B14F-4D97-AF65-F5344CB8AC3E}">
        <p14:creationId xmlns:p14="http://schemas.microsoft.com/office/powerpoint/2010/main" val="20968432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61</a:t>
            </a:fld>
            <a:endParaRPr lang="en-US" dirty="0"/>
          </a:p>
        </p:txBody>
      </p:sp>
    </p:spTree>
    <p:extLst>
      <p:ext uri="{BB962C8B-B14F-4D97-AF65-F5344CB8AC3E}">
        <p14:creationId xmlns:p14="http://schemas.microsoft.com/office/powerpoint/2010/main" val="40632287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62</a:t>
            </a:fld>
            <a:endParaRPr lang="en-US" dirty="0"/>
          </a:p>
        </p:txBody>
      </p:sp>
    </p:spTree>
    <p:extLst>
      <p:ext uri="{BB962C8B-B14F-4D97-AF65-F5344CB8AC3E}">
        <p14:creationId xmlns:p14="http://schemas.microsoft.com/office/powerpoint/2010/main" val="21490893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63</a:t>
            </a:fld>
            <a:endParaRPr lang="en-US" dirty="0"/>
          </a:p>
        </p:txBody>
      </p:sp>
    </p:spTree>
    <p:extLst>
      <p:ext uri="{BB962C8B-B14F-4D97-AF65-F5344CB8AC3E}">
        <p14:creationId xmlns:p14="http://schemas.microsoft.com/office/powerpoint/2010/main" val="3545883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64</a:t>
            </a:fld>
            <a:endParaRPr lang="en-US" dirty="0"/>
          </a:p>
        </p:txBody>
      </p:sp>
    </p:spTree>
    <p:extLst>
      <p:ext uri="{BB962C8B-B14F-4D97-AF65-F5344CB8AC3E}">
        <p14:creationId xmlns:p14="http://schemas.microsoft.com/office/powerpoint/2010/main" val="41137428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65</a:t>
            </a:fld>
            <a:endParaRPr lang="en-US" dirty="0"/>
          </a:p>
        </p:txBody>
      </p:sp>
    </p:spTree>
    <p:extLst>
      <p:ext uri="{BB962C8B-B14F-4D97-AF65-F5344CB8AC3E}">
        <p14:creationId xmlns:p14="http://schemas.microsoft.com/office/powerpoint/2010/main" val="39873728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66</a:t>
            </a:fld>
            <a:endParaRPr lang="en-US" dirty="0"/>
          </a:p>
        </p:txBody>
      </p:sp>
    </p:spTree>
    <p:extLst>
      <p:ext uri="{BB962C8B-B14F-4D97-AF65-F5344CB8AC3E}">
        <p14:creationId xmlns:p14="http://schemas.microsoft.com/office/powerpoint/2010/main" val="2369142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67</a:t>
            </a:fld>
            <a:endParaRPr lang="en-US" dirty="0"/>
          </a:p>
        </p:txBody>
      </p:sp>
    </p:spTree>
    <p:extLst>
      <p:ext uri="{BB962C8B-B14F-4D97-AF65-F5344CB8AC3E}">
        <p14:creationId xmlns:p14="http://schemas.microsoft.com/office/powerpoint/2010/main" val="29819300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68</a:t>
            </a:fld>
            <a:endParaRPr lang="en-US" dirty="0"/>
          </a:p>
        </p:txBody>
      </p:sp>
    </p:spTree>
    <p:extLst>
      <p:ext uri="{BB962C8B-B14F-4D97-AF65-F5344CB8AC3E}">
        <p14:creationId xmlns:p14="http://schemas.microsoft.com/office/powerpoint/2010/main" val="23798104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69</a:t>
            </a:fld>
            <a:endParaRPr lang="en-US" dirty="0"/>
          </a:p>
        </p:txBody>
      </p:sp>
    </p:spTree>
    <p:extLst>
      <p:ext uri="{BB962C8B-B14F-4D97-AF65-F5344CB8AC3E}">
        <p14:creationId xmlns:p14="http://schemas.microsoft.com/office/powerpoint/2010/main" val="2569362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1" y="4423718"/>
            <a:ext cx="5483159"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70</a:t>
            </a:fld>
            <a:endParaRPr lang="en-US" dirty="0"/>
          </a:p>
        </p:txBody>
      </p:sp>
    </p:spTree>
    <p:extLst>
      <p:ext uri="{BB962C8B-B14F-4D97-AF65-F5344CB8AC3E}">
        <p14:creationId xmlns:p14="http://schemas.microsoft.com/office/powerpoint/2010/main" val="41750213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71</a:t>
            </a:fld>
            <a:endParaRPr lang="en-US" dirty="0"/>
          </a:p>
        </p:txBody>
      </p:sp>
    </p:spTree>
    <p:extLst>
      <p:ext uri="{BB962C8B-B14F-4D97-AF65-F5344CB8AC3E}">
        <p14:creationId xmlns:p14="http://schemas.microsoft.com/office/powerpoint/2010/main" val="9893715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1C4937D-98B7-4055-BA1F-989C644FD59B}" type="slidenum">
              <a:rPr lang="en-US"/>
              <a:pPr/>
              <a:t>72</a:t>
            </a:fld>
            <a:endParaRPr lang="en-US"/>
          </a:p>
        </p:txBody>
      </p:sp>
      <p:sp>
        <p:nvSpPr>
          <p:cNvPr id="59395" name="Rectangle 2"/>
          <p:cNvSpPr>
            <a:spLocks noGrp="1" noRot="1" noChangeAspect="1" noChangeArrowheads="1" noTextEdit="1"/>
          </p:cNvSpPr>
          <p:nvPr>
            <p:ph type="sldImg"/>
          </p:nvPr>
        </p:nvSpPr>
        <p:spPr bwMode="auto">
          <a:xfrm>
            <a:off x="1130300" y="736600"/>
            <a:ext cx="4598988" cy="3451225"/>
          </a:xfrm>
          <a:noFill/>
          <a:ln cap="flat">
            <a:solidFill>
              <a:schemeClr val="tx1"/>
            </a:solidFill>
            <a:miter lim="800000"/>
            <a:headEnd/>
            <a:tailEnd/>
          </a:ln>
        </p:spPr>
      </p:sp>
      <p:sp>
        <p:nvSpPr>
          <p:cNvPr id="59396" name="Rectangle 3"/>
          <p:cNvSpPr>
            <a:spLocks noGrp="1" noChangeArrowheads="1"/>
          </p:cNvSpPr>
          <p:nvPr>
            <p:ph type="body" idx="1"/>
          </p:nvPr>
        </p:nvSpPr>
        <p:spPr bwMode="auto">
          <a:xfrm>
            <a:off x="914400" y="4425702"/>
            <a:ext cx="5029200" cy="4157281"/>
          </a:xfrm>
          <a:noFill/>
        </p:spPr>
        <p:txBody>
          <a:bodyPr wrap="square" lIns="92075" tIns="46038" rIns="92075" bIns="46038"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73</a:t>
            </a:fld>
            <a:endParaRPr lang="en-US" dirty="0"/>
          </a:p>
        </p:txBody>
      </p:sp>
    </p:spTree>
    <p:extLst>
      <p:ext uri="{BB962C8B-B14F-4D97-AF65-F5344CB8AC3E}">
        <p14:creationId xmlns:p14="http://schemas.microsoft.com/office/powerpoint/2010/main" val="11972403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74</a:t>
            </a:fld>
            <a:endParaRPr lang="en-US" dirty="0"/>
          </a:p>
        </p:txBody>
      </p:sp>
    </p:spTree>
    <p:extLst>
      <p:ext uri="{BB962C8B-B14F-4D97-AF65-F5344CB8AC3E}">
        <p14:creationId xmlns:p14="http://schemas.microsoft.com/office/powerpoint/2010/main" val="37966783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75</a:t>
            </a:fld>
            <a:endParaRPr lang="en-US" dirty="0"/>
          </a:p>
        </p:txBody>
      </p:sp>
    </p:spTree>
    <p:extLst>
      <p:ext uri="{BB962C8B-B14F-4D97-AF65-F5344CB8AC3E}">
        <p14:creationId xmlns:p14="http://schemas.microsoft.com/office/powerpoint/2010/main" val="42423120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76</a:t>
            </a:fld>
            <a:endParaRPr lang="en-US" dirty="0"/>
          </a:p>
        </p:txBody>
      </p:sp>
    </p:spTree>
    <p:extLst>
      <p:ext uri="{BB962C8B-B14F-4D97-AF65-F5344CB8AC3E}">
        <p14:creationId xmlns:p14="http://schemas.microsoft.com/office/powerpoint/2010/main" val="25565131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77</a:t>
            </a:fld>
            <a:endParaRPr lang="en-US" dirty="0"/>
          </a:p>
        </p:txBody>
      </p:sp>
    </p:spTree>
    <p:extLst>
      <p:ext uri="{BB962C8B-B14F-4D97-AF65-F5344CB8AC3E}">
        <p14:creationId xmlns:p14="http://schemas.microsoft.com/office/powerpoint/2010/main" val="17471300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78</a:t>
            </a:fld>
            <a:endParaRPr lang="en-US" dirty="0"/>
          </a:p>
        </p:txBody>
      </p:sp>
    </p:spTree>
    <p:extLst>
      <p:ext uri="{BB962C8B-B14F-4D97-AF65-F5344CB8AC3E}">
        <p14:creationId xmlns:p14="http://schemas.microsoft.com/office/powerpoint/2010/main" val="38894362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79</a:t>
            </a:fld>
            <a:endParaRPr lang="en-US" dirty="0"/>
          </a:p>
        </p:txBody>
      </p:sp>
    </p:spTree>
    <p:extLst>
      <p:ext uri="{BB962C8B-B14F-4D97-AF65-F5344CB8AC3E}">
        <p14:creationId xmlns:p14="http://schemas.microsoft.com/office/powerpoint/2010/main" val="423205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2963" cy="3490913"/>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1" y="4423718"/>
            <a:ext cx="5483159" cy="3231654"/>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You should all know or be familiar with the story/movie of Rudy. About a guy who wanted to be on the Notre Dame football team. He got</a:t>
            </a:r>
            <a:r>
              <a:rPr lang="en-US" baseline="0" dirty="0" smtClean="0"/>
              <a:t> denied to Notre Dame 3 times and was finally accepted. For 2 years, he joined the practices and never played in a game until the final one of his senior year. He tackled the opposing team’s quarterback in the final play and he became a hero. This story highlights the fact that our society is about overcoming deficits, or triumphing over one’s lack of natural ability. And this is the path of MOST resistance. We do not recognize those who capitalize on their innate talents as much. For example, most parents in the US say that a student’s </a:t>
            </a:r>
            <a:r>
              <a:rPr lang="en-US" i="1" baseline="0" dirty="0" smtClean="0"/>
              <a:t>lowest</a:t>
            </a:r>
            <a:r>
              <a:rPr lang="en-US" i="0" baseline="0" dirty="0" smtClean="0"/>
              <a:t> grades deserve the most time and attention. Excellence is rewarded with apathy instead of investing more time in the areas where a student has the most potential for greatness. A person who has always struggled with numbers is unlikely to be a great accountant or statistician. Even Michael Jordan who embodied the power of raw talent on a basketball court could not become the Michael Jordan of golf or baseball, no matter how hard he tried. Each person has greater potential for success and the key is building upon who you already are and what your natural talents are.</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80</a:t>
            </a:fld>
            <a:endParaRPr lang="en-US" dirty="0"/>
          </a:p>
        </p:txBody>
      </p:sp>
    </p:spTree>
    <p:extLst>
      <p:ext uri="{BB962C8B-B14F-4D97-AF65-F5344CB8AC3E}">
        <p14:creationId xmlns:p14="http://schemas.microsoft.com/office/powerpoint/2010/main" val="37117524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81</a:t>
            </a:fld>
            <a:endParaRPr lang="en-US" dirty="0"/>
          </a:p>
        </p:txBody>
      </p:sp>
    </p:spTree>
    <p:extLst>
      <p:ext uri="{BB962C8B-B14F-4D97-AF65-F5344CB8AC3E}">
        <p14:creationId xmlns:p14="http://schemas.microsoft.com/office/powerpoint/2010/main" val="17561275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82</a:t>
            </a:fld>
            <a:endParaRPr lang="en-US" dirty="0"/>
          </a:p>
        </p:txBody>
      </p:sp>
    </p:spTree>
    <p:extLst>
      <p:ext uri="{BB962C8B-B14F-4D97-AF65-F5344CB8AC3E}">
        <p14:creationId xmlns:p14="http://schemas.microsoft.com/office/powerpoint/2010/main" val="30203134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83</a:t>
            </a:fld>
            <a:endParaRPr lang="en-US" dirty="0"/>
          </a:p>
        </p:txBody>
      </p:sp>
    </p:spTree>
    <p:extLst>
      <p:ext uri="{BB962C8B-B14F-4D97-AF65-F5344CB8AC3E}">
        <p14:creationId xmlns:p14="http://schemas.microsoft.com/office/powerpoint/2010/main" val="18181848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84</a:t>
            </a:fld>
            <a:endParaRPr lang="en-US" dirty="0"/>
          </a:p>
        </p:txBody>
      </p:sp>
    </p:spTree>
    <p:extLst>
      <p:ext uri="{BB962C8B-B14F-4D97-AF65-F5344CB8AC3E}">
        <p14:creationId xmlns:p14="http://schemas.microsoft.com/office/powerpoint/2010/main" val="36800654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85</a:t>
            </a:fld>
            <a:endParaRPr lang="en-US" dirty="0"/>
          </a:p>
        </p:txBody>
      </p:sp>
    </p:spTree>
    <p:extLst>
      <p:ext uri="{BB962C8B-B14F-4D97-AF65-F5344CB8AC3E}">
        <p14:creationId xmlns:p14="http://schemas.microsoft.com/office/powerpoint/2010/main" val="37354885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86</a:t>
            </a:fld>
            <a:endParaRPr lang="en-US" dirty="0"/>
          </a:p>
        </p:txBody>
      </p:sp>
    </p:spTree>
    <p:extLst>
      <p:ext uri="{BB962C8B-B14F-4D97-AF65-F5344CB8AC3E}">
        <p14:creationId xmlns:p14="http://schemas.microsoft.com/office/powerpoint/2010/main" val="19387814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87</a:t>
            </a:fld>
            <a:endParaRPr lang="en-US" dirty="0"/>
          </a:p>
        </p:txBody>
      </p:sp>
    </p:spTree>
    <p:extLst>
      <p:ext uri="{BB962C8B-B14F-4D97-AF65-F5344CB8AC3E}">
        <p14:creationId xmlns:p14="http://schemas.microsoft.com/office/powerpoint/2010/main" val="37972542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88</a:t>
            </a:fld>
            <a:endParaRPr lang="en-US" dirty="0"/>
          </a:p>
        </p:txBody>
      </p:sp>
    </p:spTree>
    <p:extLst>
      <p:ext uri="{BB962C8B-B14F-4D97-AF65-F5344CB8AC3E}">
        <p14:creationId xmlns:p14="http://schemas.microsoft.com/office/powerpoint/2010/main" val="10094580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89</a:t>
            </a:fld>
            <a:endParaRPr lang="en-US" dirty="0"/>
          </a:p>
        </p:txBody>
      </p:sp>
    </p:spTree>
    <p:extLst>
      <p:ext uri="{BB962C8B-B14F-4D97-AF65-F5344CB8AC3E}">
        <p14:creationId xmlns:p14="http://schemas.microsoft.com/office/powerpoint/2010/main" val="806721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2963" cy="3490913"/>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1" y="4423718"/>
            <a:ext cx="5483159" cy="282538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i="0" baseline="0" dirty="0" smtClean="0"/>
              <a:t>A study showed that personality traits at age 3 were remarkably similar at age 26. Your natural talents are less likely to change.</a:t>
            </a:r>
          </a:p>
          <a:p>
            <a:endParaRPr lang="en-US" i="0" baseline="0" dirty="0" smtClean="0"/>
          </a:p>
          <a:p>
            <a:r>
              <a:rPr lang="en-US" i="0" baseline="0" dirty="0" smtClean="0"/>
              <a:t>It’s easy to add knowledge and skills. For example, taking a course on programming.</a:t>
            </a:r>
          </a:p>
          <a:p>
            <a:endParaRPr lang="en-US" i="0" baseline="0" dirty="0" smtClean="0"/>
          </a:p>
          <a:p>
            <a:r>
              <a:rPr lang="en-US" i="0" baseline="0" dirty="0" smtClean="0"/>
              <a:t>It is easy to describe our acquired expertise, but it is difficult sometimes to describe our natural talents.</a:t>
            </a:r>
          </a:p>
          <a:p>
            <a:endParaRPr lang="en-US" i="0" baseline="0" dirty="0" smtClean="0"/>
          </a:p>
          <a:p>
            <a:r>
              <a:rPr lang="en-US" i="0" baseline="0" dirty="0" smtClean="0"/>
              <a:t>Some talents can be communication: you can easily strike up a conversation with someone, create an engaging story, or come up with the perfect word. Other talents can be Responsibility – one who has a natural dependability, commitment and doesn’t make excuses.</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90</a:t>
            </a:fld>
            <a:endParaRPr lang="en-US" dirty="0"/>
          </a:p>
        </p:txBody>
      </p:sp>
    </p:spTree>
    <p:extLst>
      <p:ext uri="{BB962C8B-B14F-4D97-AF65-F5344CB8AC3E}">
        <p14:creationId xmlns:p14="http://schemas.microsoft.com/office/powerpoint/2010/main" val="20593990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91</a:t>
            </a:fld>
            <a:endParaRPr lang="en-US" dirty="0"/>
          </a:p>
        </p:txBody>
      </p:sp>
    </p:spTree>
    <p:extLst>
      <p:ext uri="{BB962C8B-B14F-4D97-AF65-F5344CB8AC3E}">
        <p14:creationId xmlns:p14="http://schemas.microsoft.com/office/powerpoint/2010/main" val="36510076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92</a:t>
            </a:fld>
            <a:endParaRPr lang="en-US" dirty="0"/>
          </a:p>
        </p:txBody>
      </p:sp>
    </p:spTree>
    <p:extLst>
      <p:ext uri="{BB962C8B-B14F-4D97-AF65-F5344CB8AC3E}">
        <p14:creationId xmlns:p14="http://schemas.microsoft.com/office/powerpoint/2010/main" val="295466603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93</a:t>
            </a:fld>
            <a:endParaRPr lang="en-US" dirty="0"/>
          </a:p>
        </p:txBody>
      </p:sp>
    </p:spTree>
    <p:extLst>
      <p:ext uri="{BB962C8B-B14F-4D97-AF65-F5344CB8AC3E}">
        <p14:creationId xmlns:p14="http://schemas.microsoft.com/office/powerpoint/2010/main" val="41341329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94</a:t>
            </a:fld>
            <a:endParaRPr lang="en-US" dirty="0"/>
          </a:p>
        </p:txBody>
      </p:sp>
    </p:spTree>
    <p:extLst>
      <p:ext uri="{BB962C8B-B14F-4D97-AF65-F5344CB8AC3E}">
        <p14:creationId xmlns:p14="http://schemas.microsoft.com/office/powerpoint/2010/main" val="14519516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95</a:t>
            </a:fld>
            <a:endParaRPr lang="en-US" dirty="0"/>
          </a:p>
        </p:txBody>
      </p:sp>
    </p:spTree>
    <p:extLst>
      <p:ext uri="{BB962C8B-B14F-4D97-AF65-F5344CB8AC3E}">
        <p14:creationId xmlns:p14="http://schemas.microsoft.com/office/powerpoint/2010/main" val="2120143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96</a:t>
            </a:fld>
            <a:endParaRPr lang="en-US" dirty="0"/>
          </a:p>
        </p:txBody>
      </p:sp>
    </p:spTree>
    <p:extLst>
      <p:ext uri="{BB962C8B-B14F-4D97-AF65-F5344CB8AC3E}">
        <p14:creationId xmlns:p14="http://schemas.microsoft.com/office/powerpoint/2010/main" val="323657998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97</a:t>
            </a:fld>
            <a:endParaRPr lang="en-US" dirty="0"/>
          </a:p>
        </p:txBody>
      </p:sp>
    </p:spTree>
    <p:extLst>
      <p:ext uri="{BB962C8B-B14F-4D97-AF65-F5344CB8AC3E}">
        <p14:creationId xmlns:p14="http://schemas.microsoft.com/office/powerpoint/2010/main" val="2058420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98</a:t>
            </a:fld>
            <a:endParaRPr lang="en-US" dirty="0"/>
          </a:p>
        </p:txBody>
      </p:sp>
    </p:spTree>
    <p:extLst>
      <p:ext uri="{BB962C8B-B14F-4D97-AF65-F5344CB8AC3E}">
        <p14:creationId xmlns:p14="http://schemas.microsoft.com/office/powerpoint/2010/main" val="38364473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99</a:t>
            </a:fld>
            <a:endParaRPr lang="en-US" dirty="0"/>
          </a:p>
        </p:txBody>
      </p:sp>
    </p:spTree>
    <p:extLst>
      <p:ext uri="{BB962C8B-B14F-4D97-AF65-F5344CB8AC3E}">
        <p14:creationId xmlns:p14="http://schemas.microsoft.com/office/powerpoint/2010/main" val="192002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229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229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7" name="Rectangle 6"/>
          <p:cNvSpPr>
            <a:spLocks noGrp="1" noChangeArrowheads="1"/>
          </p:cNvSpPr>
          <p:nvPr>
            <p:ph type="dt" sz="quarter" idx="10"/>
          </p:nvPr>
        </p:nvSpPr>
        <p:spPr/>
        <p:txBody>
          <a:bodyPr/>
          <a:lstStyle>
            <a:lvl1pPr>
              <a:defRPr smtClean="0"/>
            </a:lvl1pPr>
          </a:lstStyle>
          <a:p>
            <a:pPr>
              <a:defRPr/>
            </a:pPr>
            <a:endParaRPr lang="en-US" dirty="0"/>
          </a:p>
        </p:txBody>
      </p:sp>
      <p:sp>
        <p:nvSpPr>
          <p:cNvPr id="8" name="Rectangle 7"/>
          <p:cNvSpPr>
            <a:spLocks noGrp="1" noChangeArrowheads="1"/>
          </p:cNvSpPr>
          <p:nvPr>
            <p:ph type="ftr" sz="quarter" idx="11"/>
          </p:nvPr>
        </p:nvSpPr>
        <p:spPr/>
        <p:txBody>
          <a:bodyPr/>
          <a:lstStyle>
            <a:lvl1pPr>
              <a:defRPr smtClean="0"/>
            </a:lvl1pPr>
          </a:lstStyle>
          <a:p>
            <a:pPr>
              <a:defRPr/>
            </a:pPr>
            <a:endParaRPr lang="en-US" dirty="0"/>
          </a:p>
        </p:txBody>
      </p:sp>
      <p:sp>
        <p:nvSpPr>
          <p:cNvPr id="9" name="Rectangle 8"/>
          <p:cNvSpPr>
            <a:spLocks noGrp="1" noChangeArrowheads="1"/>
          </p:cNvSpPr>
          <p:nvPr>
            <p:ph type="sldNum" sz="quarter" idx="12"/>
          </p:nvPr>
        </p:nvSpPr>
        <p:spPr/>
        <p:txBody>
          <a:bodyPr/>
          <a:lstStyle>
            <a:lvl1pPr>
              <a:defRPr smtClean="0"/>
            </a:lvl1pPr>
          </a:lstStyle>
          <a:p>
            <a:pPr>
              <a:defRPr/>
            </a:pPr>
            <a:fld id="{6C9C9D5D-6CF1-4857-ADC8-1E78B4A5AAC6}" type="slidenum">
              <a:rPr lang="en-US"/>
              <a:pPr>
                <a:defRPr/>
              </a:pPr>
              <a:t>‹#›</a:t>
            </a:fld>
            <a:endParaRPr lang="en-US" dirty="0"/>
          </a:p>
        </p:txBody>
      </p:sp>
    </p:spTree>
    <p:extLst>
      <p:ext uri="{BB962C8B-B14F-4D97-AF65-F5344CB8AC3E}">
        <p14:creationId xmlns:p14="http://schemas.microsoft.com/office/powerpoint/2010/main" val="37704581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93800771-39C9-4EC8-8251-36A3141737F2}" type="slidenum">
              <a:rPr lang="en-US"/>
              <a:pPr>
                <a:defRPr/>
              </a:pPr>
              <a:t>‹#›</a:t>
            </a:fld>
            <a:endParaRPr lang="en-US" dirty="0"/>
          </a:p>
        </p:txBody>
      </p:sp>
    </p:spTree>
    <p:extLst>
      <p:ext uri="{BB962C8B-B14F-4D97-AF65-F5344CB8AC3E}">
        <p14:creationId xmlns:p14="http://schemas.microsoft.com/office/powerpoint/2010/main" val="143408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1F9330B7-F1CC-4A5B-B826-0D92EA6F0D11}" type="slidenum">
              <a:rPr lang="en-US"/>
              <a:pPr>
                <a:defRPr/>
              </a:pPr>
              <a:t>‹#›</a:t>
            </a:fld>
            <a:endParaRPr lang="en-US" dirty="0"/>
          </a:p>
        </p:txBody>
      </p:sp>
    </p:spTree>
    <p:extLst>
      <p:ext uri="{BB962C8B-B14F-4D97-AF65-F5344CB8AC3E}">
        <p14:creationId xmlns:p14="http://schemas.microsoft.com/office/powerpoint/2010/main" val="4176762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63E06B44-6F7A-4A03-A64C-5D00696DC4E3}"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8675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AC38EB20-226D-4637-8573-E457ADBC8A08}" type="slidenum">
              <a:rPr lang="en-US"/>
              <a:pPr>
                <a:defRPr/>
              </a:pPr>
              <a:t>‹#›</a:t>
            </a:fld>
            <a:endParaRPr lang="en-US" dirty="0"/>
          </a:p>
        </p:txBody>
      </p:sp>
    </p:spTree>
    <p:extLst>
      <p:ext uri="{BB962C8B-B14F-4D97-AF65-F5344CB8AC3E}">
        <p14:creationId xmlns:p14="http://schemas.microsoft.com/office/powerpoint/2010/main" val="220675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FFCF0870-2A4E-4F81-8F4E-83FC6743AB19}" type="slidenum">
              <a:rPr lang="en-US"/>
              <a:pPr>
                <a:defRPr/>
              </a:pPr>
              <a:t>‹#›</a:t>
            </a:fld>
            <a:endParaRPr lang="en-US" dirty="0"/>
          </a:p>
        </p:txBody>
      </p:sp>
    </p:spTree>
    <p:extLst>
      <p:ext uri="{BB962C8B-B14F-4D97-AF65-F5344CB8AC3E}">
        <p14:creationId xmlns:p14="http://schemas.microsoft.com/office/powerpoint/2010/main" val="74407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314F7BCD-C1E9-4355-A7C3-4A9BAD5E8AB0}" type="slidenum">
              <a:rPr lang="en-US"/>
              <a:pPr>
                <a:defRPr/>
              </a:pPr>
              <a:t>‹#›</a:t>
            </a:fld>
            <a:endParaRPr lang="en-US" dirty="0"/>
          </a:p>
        </p:txBody>
      </p:sp>
    </p:spTree>
    <p:extLst>
      <p:ext uri="{BB962C8B-B14F-4D97-AF65-F5344CB8AC3E}">
        <p14:creationId xmlns:p14="http://schemas.microsoft.com/office/powerpoint/2010/main" val="365196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dirty="0"/>
          </a:p>
        </p:txBody>
      </p:sp>
      <p:sp>
        <p:nvSpPr>
          <p:cNvPr id="8"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9"/>
          <p:cNvSpPr>
            <a:spLocks noGrp="1" noChangeArrowheads="1"/>
          </p:cNvSpPr>
          <p:nvPr>
            <p:ph type="sldNum" sz="quarter" idx="12"/>
          </p:nvPr>
        </p:nvSpPr>
        <p:spPr>
          <a:ln/>
        </p:spPr>
        <p:txBody>
          <a:bodyPr/>
          <a:lstStyle>
            <a:lvl1pPr>
              <a:defRPr/>
            </a:lvl1pPr>
          </a:lstStyle>
          <a:p>
            <a:pPr>
              <a:defRPr/>
            </a:pPr>
            <a:fld id="{08ADF790-F871-41FA-831C-63B7879E91BC}" type="slidenum">
              <a:rPr lang="en-US"/>
              <a:pPr>
                <a:defRPr/>
              </a:pPr>
              <a:t>‹#›</a:t>
            </a:fld>
            <a:endParaRPr lang="en-US" dirty="0"/>
          </a:p>
        </p:txBody>
      </p:sp>
    </p:spTree>
    <p:extLst>
      <p:ext uri="{BB962C8B-B14F-4D97-AF65-F5344CB8AC3E}">
        <p14:creationId xmlns:p14="http://schemas.microsoft.com/office/powerpoint/2010/main" val="385575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dirty="0"/>
          </a:p>
        </p:txBody>
      </p:sp>
      <p:sp>
        <p:nvSpPr>
          <p:cNvPr id="4"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9"/>
          <p:cNvSpPr>
            <a:spLocks noGrp="1" noChangeArrowheads="1"/>
          </p:cNvSpPr>
          <p:nvPr>
            <p:ph type="sldNum" sz="quarter" idx="12"/>
          </p:nvPr>
        </p:nvSpPr>
        <p:spPr>
          <a:ln/>
        </p:spPr>
        <p:txBody>
          <a:bodyPr/>
          <a:lstStyle>
            <a:lvl1pPr>
              <a:defRPr/>
            </a:lvl1pPr>
          </a:lstStyle>
          <a:p>
            <a:pPr>
              <a:defRPr/>
            </a:pPr>
            <a:fld id="{9444C2BF-D01D-47B1-ADF3-84FDBE092E65}" type="slidenum">
              <a:rPr lang="en-US"/>
              <a:pPr>
                <a:defRPr/>
              </a:pPr>
              <a:t>‹#›</a:t>
            </a:fld>
            <a:endParaRPr lang="en-US" dirty="0"/>
          </a:p>
        </p:txBody>
      </p:sp>
    </p:spTree>
    <p:extLst>
      <p:ext uri="{BB962C8B-B14F-4D97-AF65-F5344CB8AC3E}">
        <p14:creationId xmlns:p14="http://schemas.microsoft.com/office/powerpoint/2010/main" val="176256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9"/>
          <p:cNvSpPr>
            <a:spLocks noGrp="1" noChangeArrowheads="1"/>
          </p:cNvSpPr>
          <p:nvPr>
            <p:ph type="sldNum" sz="quarter" idx="12"/>
          </p:nvPr>
        </p:nvSpPr>
        <p:spPr>
          <a:ln/>
        </p:spPr>
        <p:txBody>
          <a:bodyPr/>
          <a:lstStyle>
            <a:lvl1pPr>
              <a:defRPr/>
            </a:lvl1pPr>
          </a:lstStyle>
          <a:p>
            <a:pPr>
              <a:defRPr/>
            </a:pPr>
            <a:fld id="{CC696A61-41CD-4577-A567-C1ABEAA44D71}" type="slidenum">
              <a:rPr lang="en-US"/>
              <a:pPr>
                <a:defRPr/>
              </a:pPr>
              <a:t>‹#›</a:t>
            </a:fld>
            <a:endParaRPr lang="en-US" dirty="0"/>
          </a:p>
        </p:txBody>
      </p:sp>
    </p:spTree>
    <p:extLst>
      <p:ext uri="{BB962C8B-B14F-4D97-AF65-F5344CB8AC3E}">
        <p14:creationId xmlns:p14="http://schemas.microsoft.com/office/powerpoint/2010/main" val="93307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9E81537B-7450-4C78-9CDD-49E621B0D845}" type="slidenum">
              <a:rPr lang="en-US"/>
              <a:pPr>
                <a:defRPr/>
              </a:pPr>
              <a:t>‹#›</a:t>
            </a:fld>
            <a:endParaRPr lang="en-US" dirty="0"/>
          </a:p>
        </p:txBody>
      </p:sp>
    </p:spTree>
    <p:extLst>
      <p:ext uri="{BB962C8B-B14F-4D97-AF65-F5344CB8AC3E}">
        <p14:creationId xmlns:p14="http://schemas.microsoft.com/office/powerpoint/2010/main" val="54287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1C44FF45-4AF8-4C8C-8117-065588B98462}" type="slidenum">
              <a:rPr lang="en-US"/>
              <a:pPr>
                <a:defRPr/>
              </a:pPr>
              <a:t>‹#›</a:t>
            </a:fld>
            <a:endParaRPr lang="en-US" dirty="0"/>
          </a:p>
        </p:txBody>
      </p:sp>
    </p:spTree>
    <p:extLst>
      <p:ext uri="{BB962C8B-B14F-4D97-AF65-F5344CB8AC3E}">
        <p14:creationId xmlns:p14="http://schemas.microsoft.com/office/powerpoint/2010/main" val="4196362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11267"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defRPr/>
              </a:pPr>
              <a:endParaRPr lang="en-US" dirty="0"/>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dirty="0"/>
            </a:p>
          </p:txBody>
        </p:sp>
      </p:grpSp>
      <p:sp>
        <p:nvSpPr>
          <p:cNvPr id="11269"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70"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1"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defRPr>
            </a:lvl1pPr>
          </a:lstStyle>
          <a:p>
            <a:pPr>
              <a:defRPr/>
            </a:pPr>
            <a:endParaRPr lang="en-US" dirty="0"/>
          </a:p>
        </p:txBody>
      </p:sp>
      <p:sp>
        <p:nvSpPr>
          <p:cNvPr id="11272"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defRPr>
            </a:lvl1pPr>
          </a:lstStyle>
          <a:p>
            <a:pPr>
              <a:defRPr/>
            </a:pPr>
            <a:endParaRPr lang="en-US" dirty="0"/>
          </a:p>
        </p:txBody>
      </p:sp>
      <p:sp>
        <p:nvSpPr>
          <p:cNvPr id="11273"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defRPr>
            </a:lvl1pPr>
          </a:lstStyle>
          <a:p>
            <a:pPr>
              <a:defRPr/>
            </a:pPr>
            <a:fld id="{1E631066-0447-4E0B-86B5-DC56C5AFF4A5}"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8"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51.gif"/></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youtu.be/60m831gtz_U"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ibm.com/"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youtu.be/cRj01LShXN8" TargetMode="External"/><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79.xml.rels><?xml version="1.0" encoding="UTF-8" standalone="yes"?>
<Relationships xmlns="http://schemas.openxmlformats.org/package/2006/relationships"><Relationship Id="rId3" Type="http://schemas.openxmlformats.org/officeDocument/2006/relationships/hyperlink" Target="http://www.rottentomatoes.com/m/HenryV-1029042/dvd.php?select=6"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youtu.be/7hwdA4dWRd8" TargetMode="Externa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youtu.be/7hwdA4dWRd8" TargetMode="External"/><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685799" y="1736639"/>
            <a:ext cx="7772400" cy="1920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800" dirty="0">
                <a:effectLst>
                  <a:outerShdw dist="17961" dir="2700000">
                    <a:scrgbClr r="0" g="0" b="0"/>
                  </a:outerShdw>
                </a:effectLst>
                <a:latin typeface="Stencil" pitchFamily="82" charset="0"/>
                <a:ea typeface="Arial Unicode MS" pitchFamily="2"/>
                <a:cs typeface="Tahoma" pitchFamily="2"/>
              </a:rPr>
              <a:t>Leadership</a:t>
            </a:r>
            <a:r>
              <a:rPr lang="en-US" sz="4800" dirty="0">
                <a:solidFill>
                  <a:srgbClr val="E5E5FF"/>
                </a:solidFill>
                <a:effectLst>
                  <a:outerShdw dist="17961" dir="2700000">
                    <a:scrgbClr r="0" g="0" b="0"/>
                  </a:outerShdw>
                </a:effectLst>
                <a:latin typeface="Stencil" pitchFamily="82" charset="0"/>
                <a:ea typeface="Arial Unicode MS" pitchFamily="2"/>
                <a:cs typeface="Tahoma" pitchFamily="2"/>
              </a:rPr>
              <a:t> Boot Camp</a:t>
            </a:r>
          </a:p>
        </p:txBody>
      </p:sp>
      <p:pic>
        <p:nvPicPr>
          <p:cNvPr id="3" name="Picture 2"/>
          <p:cNvPicPr>
            <a:picLocks noChangeAspect="1"/>
          </p:cNvPicPr>
          <p:nvPr/>
        </p:nvPicPr>
        <p:blipFill>
          <a:blip r:embed="rId3">
            <a:lum/>
            <a:alphaModFix/>
          </a:blip>
          <a:srcRect/>
          <a:stretch>
            <a:fillRect/>
          </a:stretch>
        </p:blipFill>
        <p:spPr>
          <a:xfrm>
            <a:off x="1523880" y="3733920"/>
            <a:ext cx="1278000" cy="1779480"/>
          </a:xfrm>
          <a:prstGeom prst="rect">
            <a:avLst/>
          </a:prstGeom>
          <a:noFill/>
          <a:ln>
            <a:noFill/>
          </a:ln>
        </p:spPr>
      </p:pic>
      <p:pic>
        <p:nvPicPr>
          <p:cNvPr id="4" name="Picture 3"/>
          <p:cNvPicPr>
            <a:picLocks noChangeAspect="1"/>
          </p:cNvPicPr>
          <p:nvPr/>
        </p:nvPicPr>
        <p:blipFill>
          <a:blip r:embed="rId4">
            <a:lum/>
            <a:alphaModFix/>
          </a:blip>
          <a:srcRect/>
          <a:stretch>
            <a:fillRect/>
          </a:stretch>
        </p:blipFill>
        <p:spPr>
          <a:xfrm>
            <a:off x="3657600" y="4572000"/>
            <a:ext cx="1809719" cy="852480"/>
          </a:xfrm>
          <a:prstGeom prst="rect">
            <a:avLst/>
          </a:prstGeom>
          <a:noFill/>
          <a:ln>
            <a:noFill/>
          </a:ln>
        </p:spPr>
      </p:pic>
      <p:pic>
        <p:nvPicPr>
          <p:cNvPr id="5" name="Picture 4"/>
          <p:cNvPicPr>
            <a:picLocks noChangeAspect="1"/>
          </p:cNvPicPr>
          <p:nvPr/>
        </p:nvPicPr>
        <p:blipFill>
          <a:blip r:embed="rId5">
            <a:lum/>
            <a:alphaModFix/>
          </a:blip>
          <a:srcRect/>
          <a:stretch>
            <a:fillRect/>
          </a:stretch>
        </p:blipFill>
        <p:spPr>
          <a:xfrm>
            <a:off x="6019919" y="3733920"/>
            <a:ext cx="1442880" cy="1819080"/>
          </a:xfrm>
          <a:prstGeom prst="rect">
            <a:avLst/>
          </a:prstGeom>
          <a:noFill/>
          <a:ln>
            <a:noFill/>
          </a:ln>
        </p:spPr>
      </p:pic>
    </p:spTree>
    <p:extLst>
      <p:ext uri="{BB962C8B-B14F-4D97-AF65-F5344CB8AC3E}">
        <p14:creationId xmlns:p14="http://schemas.microsoft.com/office/powerpoint/2010/main" val="111489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wrap="square" anchor="ctr">
            <a:spAutoFit/>
          </a:bodyPr>
          <a:lstStyle>
            <a:defPPr lvl="0">
              <a:buNone/>
            </a:defPPr>
            <a:lvl1pPr lvl="0">
              <a:buNone/>
            </a:lvl1pPr>
          </a:lstStyle>
          <a:p>
            <a:pPr lvl="0"/>
            <a:r>
              <a:rPr lang="en-US" dirty="0" smtClean="0">
                <a:effectLst>
                  <a:outerShdw blurRad="38100" dist="38100" dir="2700000" algn="tl">
                    <a:srgbClr val="000000">
                      <a:alpha val="43137"/>
                    </a:srgbClr>
                  </a:outerShdw>
                </a:effectLst>
                <a:latin typeface="+mn-lt"/>
              </a:rPr>
              <a:t>Know Yourself</a:t>
            </a:r>
            <a:endParaRPr lang="en-US" dirty="0">
              <a:effectLst>
                <a:outerShdw blurRad="38100" dist="38100" dir="2700000" algn="tl">
                  <a:srgbClr val="000000">
                    <a:alpha val="43137"/>
                  </a:srgbClr>
                </a:outerShdw>
              </a:effectLst>
              <a:latin typeface="+mn-lt"/>
            </a:endParaRPr>
          </a:p>
        </p:txBody>
      </p:sp>
      <p:sp>
        <p:nvSpPr>
          <p:cNvPr id="3" name="Text Placeholder 2"/>
          <p:cNvSpPr txBox="1">
            <a:spLocks noGrp="1"/>
          </p:cNvSpPr>
          <p:nvPr>
            <p:ph idx="1"/>
          </p:nvPr>
        </p:nvSpPr>
        <p:spPr/>
        <p:txBody>
          <a:bodyPr wrap="square" anchor="ctr">
            <a:spAutoFit/>
          </a:bodyPr>
          <a:lstStyle>
            <a:def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FFFFFF"/>
                </a:solidFill>
                <a:latin typeface="Garamond" pitchFamily="18"/>
                <a:ea typeface="Lucida Sans Unicode" pitchFamily="2"/>
                <a:cs typeface="Lucida Sans Unicode" pitchFamily="2"/>
              </a:defRPr>
            </a:defPPr>
            <a:lvl1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FFFFFF"/>
                </a:solidFill>
                <a:latin typeface="Garamond" pitchFamily="18"/>
                <a:ea typeface="Lucida Sans Unicode" pitchFamily="2"/>
                <a:cs typeface="Lucida Sans Unicode" pitchFamily="2"/>
              </a:defRPr>
            </a:lvl1pPr>
            <a:lvl2pPr marL="742680" marR="0" lvl="1" indent="-285480" algn="l" rtl="0" hangingPunct="0">
              <a:lnSpc>
                <a:spcPct val="100000"/>
              </a:lnSpc>
              <a:spcBef>
                <a:spcPts val="697"/>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baseline="0">
                <a:ln>
                  <a:noFill/>
                </a:ln>
                <a:solidFill>
                  <a:srgbClr val="FFFFFF"/>
                </a:solidFill>
                <a:latin typeface="Garamond" pitchFamily="18"/>
                <a:ea typeface="Lucida Sans Unicode" pitchFamily="2"/>
                <a:cs typeface="Lucida Sans Unicode"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baseline="0">
                <a:ln>
                  <a:noFill/>
                </a:ln>
                <a:solidFill>
                  <a:srgbClr val="FFFFFF"/>
                </a:solidFill>
                <a:latin typeface="Garamond" pitchFamily="18"/>
                <a:ea typeface="Lucida Sans Unicode" pitchFamily="2"/>
                <a:cs typeface="Lucida Sans Unicode"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baseline="0">
                <a:ln>
                  <a:noFill/>
                </a:ln>
                <a:solidFill>
                  <a:srgbClr val="FFFFFF"/>
                </a:solidFill>
                <a:latin typeface="Garamond" pitchFamily="18"/>
                <a:ea typeface="Lucida Sans Unicode" pitchFamily="2"/>
                <a:cs typeface="Lucida Sans Unicode"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9pPr>
          </a:lstStyle>
          <a:p>
            <a:pPr marL="0" lvl="0" indent="0" algn="ctr">
              <a:buClr>
                <a:srgbClr val="000000"/>
              </a:buClr>
              <a:buSzPct val="45000"/>
            </a:pPr>
            <a:r>
              <a:rPr lang="en-US" b="1" dirty="0" smtClean="0">
                <a:latin typeface="+mn-lt"/>
              </a:rPr>
              <a:t>Talent</a:t>
            </a:r>
            <a:r>
              <a:rPr lang="en-US" dirty="0" smtClean="0">
                <a:latin typeface="+mn-lt"/>
              </a:rPr>
              <a:t> </a:t>
            </a:r>
          </a:p>
          <a:p>
            <a:pPr marL="0" lvl="0" indent="0" algn="ctr">
              <a:buClr>
                <a:srgbClr val="000000"/>
              </a:buClr>
              <a:buSzPct val="45000"/>
            </a:pPr>
            <a:r>
              <a:rPr lang="en-US" sz="2400" dirty="0" smtClean="0">
                <a:latin typeface="+mn-lt"/>
              </a:rPr>
              <a:t>(a natural way of thinking, feeling, behaving)</a:t>
            </a:r>
          </a:p>
          <a:p>
            <a:pPr marL="0" lvl="0" indent="0" algn="ctr">
              <a:buClr>
                <a:srgbClr val="000000"/>
              </a:buClr>
              <a:buSzPct val="45000"/>
            </a:pPr>
            <a:r>
              <a:rPr lang="en-US" sz="4400" dirty="0" smtClean="0">
                <a:latin typeface="+mn-lt"/>
              </a:rPr>
              <a:t>X</a:t>
            </a:r>
            <a:endParaRPr lang="en-US" sz="4400" dirty="0">
              <a:latin typeface="+mn-lt"/>
            </a:endParaRPr>
          </a:p>
          <a:p>
            <a:pPr marL="0" lvl="0" indent="0" algn="ctr">
              <a:buClr>
                <a:srgbClr val="000000"/>
              </a:buClr>
              <a:buSzPct val="45000"/>
            </a:pPr>
            <a:r>
              <a:rPr lang="en-US" b="1" dirty="0" smtClean="0">
                <a:latin typeface="+mn-lt"/>
              </a:rPr>
              <a:t>Investment</a:t>
            </a:r>
            <a:r>
              <a:rPr lang="en-US" dirty="0" smtClean="0">
                <a:latin typeface="+mn-lt"/>
              </a:rPr>
              <a:t> </a:t>
            </a:r>
          </a:p>
          <a:p>
            <a:pPr marL="0" lvl="0" indent="0" algn="ctr">
              <a:buClr>
                <a:srgbClr val="000000"/>
              </a:buClr>
              <a:buSzPct val="45000"/>
            </a:pPr>
            <a:r>
              <a:rPr lang="en-US" sz="2400" dirty="0" smtClean="0">
                <a:latin typeface="+mn-lt"/>
              </a:rPr>
              <a:t>(time spent practicing, developing your skills, and building your knowledge base)</a:t>
            </a:r>
          </a:p>
          <a:p>
            <a:pPr marL="0" lvl="0" indent="0" algn="ctr">
              <a:buClr>
                <a:srgbClr val="000000"/>
              </a:buClr>
              <a:buSzPct val="45000"/>
            </a:pPr>
            <a:r>
              <a:rPr lang="en-US" sz="6600" dirty="0" smtClean="0">
                <a:latin typeface="+mn-lt"/>
              </a:rPr>
              <a:t>=</a:t>
            </a:r>
          </a:p>
          <a:p>
            <a:pPr marL="0" lvl="0" indent="0" algn="ctr">
              <a:buClr>
                <a:srgbClr val="000000"/>
              </a:buClr>
              <a:buSzPct val="45000"/>
            </a:pPr>
            <a:r>
              <a:rPr lang="en-US" b="1" dirty="0" smtClean="0">
                <a:latin typeface="+mn-lt"/>
              </a:rPr>
              <a:t>Strength</a:t>
            </a:r>
            <a:r>
              <a:rPr lang="en-US" dirty="0" smtClean="0">
                <a:latin typeface="+mn-lt"/>
              </a:rPr>
              <a:t> </a:t>
            </a:r>
          </a:p>
          <a:p>
            <a:pPr marL="0" lvl="0" indent="0" algn="ctr">
              <a:buClr>
                <a:srgbClr val="000000"/>
              </a:buClr>
              <a:buSzPct val="45000"/>
            </a:pPr>
            <a:r>
              <a:rPr lang="en-US" sz="2400" dirty="0" smtClean="0">
                <a:latin typeface="+mn-lt"/>
              </a:rPr>
              <a:t>(the ability to consistently provide near-perfect performance)</a:t>
            </a:r>
            <a:endParaRPr lang="en-US" sz="2400" dirty="0">
              <a:latin typeface="+mn-lt"/>
            </a:endParaRPr>
          </a:p>
        </p:txBody>
      </p:sp>
    </p:spTree>
    <p:extLst>
      <p:ext uri="{BB962C8B-B14F-4D97-AF65-F5344CB8AC3E}">
        <p14:creationId xmlns:p14="http://schemas.microsoft.com/office/powerpoint/2010/main" val="3171145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u="sng"/>
              <a:t>Stand Up and Be Seen</a:t>
            </a:r>
            <a:endParaRPr lang="en-US" sz="4000"/>
          </a:p>
        </p:txBody>
      </p:sp>
      <p:sp>
        <p:nvSpPr>
          <p:cNvPr id="11267" name="Rectangle 3"/>
          <p:cNvSpPr>
            <a:spLocks noGrp="1" noChangeArrowheads="1"/>
          </p:cNvSpPr>
          <p:nvPr>
            <p:ph type="body" idx="1"/>
          </p:nvPr>
        </p:nvSpPr>
        <p:spPr>
          <a:xfrm>
            <a:off x="228600" y="2667000"/>
            <a:ext cx="8229600" cy="3505200"/>
          </a:xfrm>
        </p:spPr>
        <p:txBody>
          <a:bodyPr/>
          <a:lstStyle/>
          <a:p>
            <a:r>
              <a:rPr lang="en-US"/>
              <a:t>Because in a crisis, people:</a:t>
            </a:r>
          </a:p>
          <a:p>
            <a:pPr lvl="1"/>
            <a:r>
              <a:rPr lang="en-US" sz="3200"/>
              <a:t>look for someone to take charge</a:t>
            </a:r>
          </a:p>
          <a:p>
            <a:pPr lvl="1"/>
            <a:r>
              <a:rPr lang="en-US" sz="3200"/>
              <a:t>want guidance on how to </a:t>
            </a:r>
            <a:r>
              <a:rPr lang="en-US" sz="3200">
                <a:solidFill>
                  <a:schemeClr val="hlink"/>
                </a:solidFill>
              </a:rPr>
              <a:t>understand rationally </a:t>
            </a:r>
            <a:r>
              <a:rPr lang="en-US" sz="3200"/>
              <a:t>and</a:t>
            </a:r>
            <a:r>
              <a:rPr lang="en-US" sz="3200">
                <a:solidFill>
                  <a:schemeClr val="hlink"/>
                </a:solidFill>
              </a:rPr>
              <a:t> respond emotionally</a:t>
            </a:r>
          </a:p>
          <a:p>
            <a:pPr lvl="1"/>
            <a:r>
              <a:rPr lang="en-US" sz="3200"/>
              <a:t>respect leaders’ willingness to risk self-interest and share the crisis experience</a:t>
            </a:r>
          </a:p>
        </p:txBody>
      </p:sp>
      <p:pic>
        <p:nvPicPr>
          <p:cNvPr id="11268" name="Picture 4" descr="Giuliani"/>
          <p:cNvPicPr>
            <a:picLocks noChangeAspect="1" noChangeArrowheads="1"/>
          </p:cNvPicPr>
          <p:nvPr/>
        </p:nvPicPr>
        <p:blipFill>
          <a:blip r:embed="rId3" cstate="print"/>
          <a:srcRect/>
          <a:stretch>
            <a:fillRect/>
          </a:stretch>
        </p:blipFill>
        <p:spPr bwMode="auto">
          <a:xfrm>
            <a:off x="6553200" y="1447800"/>
            <a:ext cx="1690688" cy="24003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9238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u="sng"/>
              <a:t>Lead By Example</a:t>
            </a:r>
            <a:endParaRPr lang="en-US" sz="4000"/>
          </a:p>
        </p:txBody>
      </p:sp>
      <p:sp>
        <p:nvSpPr>
          <p:cNvPr id="12291" name="Rectangle 3"/>
          <p:cNvSpPr>
            <a:spLocks noGrp="1" noChangeArrowheads="1"/>
          </p:cNvSpPr>
          <p:nvPr>
            <p:ph type="body" idx="1"/>
          </p:nvPr>
        </p:nvSpPr>
        <p:spPr>
          <a:xfrm>
            <a:off x="457200" y="1981200"/>
            <a:ext cx="8229600" cy="4525963"/>
          </a:xfrm>
        </p:spPr>
        <p:txBody>
          <a:bodyPr/>
          <a:lstStyle/>
          <a:p>
            <a:r>
              <a:rPr lang="en-US"/>
              <a:t>Model the behavior you want in others</a:t>
            </a:r>
          </a:p>
          <a:p>
            <a:pPr>
              <a:lnSpc>
                <a:spcPct val="60000"/>
              </a:lnSpc>
            </a:pPr>
            <a:endParaRPr lang="en-US"/>
          </a:p>
          <a:p>
            <a:r>
              <a:rPr lang="en-US"/>
              <a:t>Set the tone (Brutal Optimism) because emotions are contagious.</a:t>
            </a:r>
          </a:p>
          <a:p>
            <a:pPr>
              <a:lnSpc>
                <a:spcPct val="60000"/>
              </a:lnSpc>
            </a:pPr>
            <a:endParaRPr lang="en-US"/>
          </a:p>
          <a:p>
            <a:r>
              <a:rPr lang="en-US"/>
              <a:t>Maintain frequent contact and </a:t>
            </a:r>
            <a:r>
              <a:rPr lang="en-US">
                <a:solidFill>
                  <a:schemeClr val="hlink"/>
                </a:solidFill>
              </a:rPr>
              <a:t>communicate</a:t>
            </a:r>
          </a:p>
        </p:txBody>
      </p:sp>
    </p:spTree>
    <p:extLst>
      <p:ext uri="{BB962C8B-B14F-4D97-AF65-F5344CB8AC3E}">
        <p14:creationId xmlns:p14="http://schemas.microsoft.com/office/powerpoint/2010/main" val="44682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457200" y="274638"/>
            <a:ext cx="4495800" cy="1143000"/>
          </a:xfrm>
        </p:spPr>
        <p:txBody>
          <a:bodyPr/>
          <a:lstStyle/>
          <a:p>
            <a:pPr algn="l"/>
            <a:r>
              <a:rPr lang="en-US" u="sng"/>
              <a:t>Stick to the Facts</a:t>
            </a:r>
            <a:endParaRPr lang="en-US" sz="4000"/>
          </a:p>
        </p:txBody>
      </p:sp>
      <p:sp>
        <p:nvSpPr>
          <p:cNvPr id="13315" name="Rectangle 3"/>
          <p:cNvSpPr>
            <a:spLocks noGrp="1" noChangeArrowheads="1"/>
          </p:cNvSpPr>
          <p:nvPr>
            <p:ph type="body" idx="1"/>
          </p:nvPr>
        </p:nvSpPr>
        <p:spPr>
          <a:xfrm>
            <a:off x="304800" y="1981200"/>
            <a:ext cx="7543800" cy="4525963"/>
          </a:xfrm>
        </p:spPr>
        <p:txBody>
          <a:bodyPr/>
          <a:lstStyle/>
          <a:p>
            <a:r>
              <a:rPr lang="en-US"/>
              <a:t>Share what you know</a:t>
            </a:r>
          </a:p>
          <a:p>
            <a:r>
              <a:rPr lang="en-US"/>
              <a:t>Admit what you don’t</a:t>
            </a:r>
          </a:p>
          <a:p>
            <a:r>
              <a:rPr lang="en-US"/>
              <a:t>Don’t get bogged down in details</a:t>
            </a:r>
          </a:p>
          <a:p>
            <a:r>
              <a:rPr lang="en-US"/>
              <a:t>Align your words and your actions (“Walk the Talk”)</a:t>
            </a:r>
          </a:p>
          <a:p>
            <a:pPr>
              <a:lnSpc>
                <a:spcPct val="30000"/>
              </a:lnSpc>
            </a:pPr>
            <a:endParaRPr lang="en-US" sz="2800"/>
          </a:p>
          <a:p>
            <a:pPr algn="ctr">
              <a:buFont typeface="Wingdings" pitchFamily="2" charset="2"/>
              <a:buNone/>
            </a:pPr>
            <a:r>
              <a:rPr lang="en-US" b="1">
                <a:solidFill>
                  <a:schemeClr val="hlink"/>
                </a:solidFill>
              </a:rPr>
              <a:t>Speak straightforwardly or not at all</a:t>
            </a:r>
          </a:p>
        </p:txBody>
      </p:sp>
      <p:pic>
        <p:nvPicPr>
          <p:cNvPr id="13316" name="Picture 4" descr="Guiliani 2"/>
          <p:cNvPicPr>
            <a:picLocks noChangeAspect="1" noChangeArrowheads="1"/>
          </p:cNvPicPr>
          <p:nvPr/>
        </p:nvPicPr>
        <p:blipFill>
          <a:blip r:embed="rId3" cstate="print"/>
          <a:srcRect b="3999"/>
          <a:stretch>
            <a:fillRect/>
          </a:stretch>
        </p:blipFill>
        <p:spPr bwMode="auto">
          <a:xfrm>
            <a:off x="5334000" y="609600"/>
            <a:ext cx="2314575" cy="25146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47329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US" u="sng"/>
              <a:t>Mistakes Aren’t Irreversible</a:t>
            </a:r>
            <a:endParaRPr lang="en-US" sz="4000"/>
          </a:p>
        </p:txBody>
      </p:sp>
      <p:sp>
        <p:nvSpPr>
          <p:cNvPr id="14339" name="Rectangle 3"/>
          <p:cNvSpPr>
            <a:spLocks noGrp="1" noChangeArrowheads="1"/>
          </p:cNvSpPr>
          <p:nvPr>
            <p:ph type="body" idx="1"/>
          </p:nvPr>
        </p:nvSpPr>
        <p:spPr>
          <a:xfrm>
            <a:off x="609600" y="1752600"/>
            <a:ext cx="7772400" cy="4114800"/>
          </a:xfrm>
        </p:spPr>
        <p:txBody>
          <a:bodyPr/>
          <a:lstStyle/>
          <a:p>
            <a:r>
              <a:rPr lang="en-US" sz="3600"/>
              <a:t>Avoid “paralysis by analysis”</a:t>
            </a:r>
          </a:p>
          <a:p>
            <a:r>
              <a:rPr lang="en-US" sz="3600"/>
              <a:t>People are starved for leadership</a:t>
            </a:r>
          </a:p>
          <a:p>
            <a:r>
              <a:rPr lang="en-US" sz="3600"/>
              <a:t>They will forgive a lot of missteps if you finally get it right</a:t>
            </a:r>
          </a:p>
          <a:p>
            <a:pPr algn="ctr">
              <a:lnSpc>
                <a:spcPct val="50000"/>
              </a:lnSpc>
              <a:buFont typeface="Wingdings" pitchFamily="2" charset="2"/>
              <a:buNone/>
            </a:pPr>
            <a:endParaRPr lang="en-US" sz="4000" b="1" i="1"/>
          </a:p>
          <a:p>
            <a:pPr algn="ctr">
              <a:buFont typeface="Wingdings" pitchFamily="2" charset="2"/>
              <a:buNone/>
            </a:pPr>
            <a:r>
              <a:rPr lang="en-US" sz="3600" b="1">
                <a:solidFill>
                  <a:schemeClr val="hlink"/>
                </a:solidFill>
              </a:rPr>
              <a:t>“Do What You Can at the Moment”</a:t>
            </a:r>
          </a:p>
          <a:p>
            <a:pPr lvl="4">
              <a:buFont typeface="Wingdings" pitchFamily="2" charset="2"/>
              <a:buNone/>
            </a:pPr>
            <a:r>
              <a:rPr lang="en-US" b="1"/>
              <a:t>Dave Scott, Six Time Winner                                  Hawaiian Ironman Triathlon</a:t>
            </a:r>
          </a:p>
        </p:txBody>
      </p:sp>
    </p:spTree>
    <p:extLst>
      <p:ext uri="{BB962C8B-B14F-4D97-AF65-F5344CB8AC3E}">
        <p14:creationId xmlns:p14="http://schemas.microsoft.com/office/powerpoint/2010/main" val="338496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en-US" u="sng"/>
              <a:t>Thought for the Day</a:t>
            </a:r>
            <a:endParaRPr lang="en-US" sz="4000"/>
          </a:p>
        </p:txBody>
      </p:sp>
      <p:sp>
        <p:nvSpPr>
          <p:cNvPr id="17411" name="Rectangle 3"/>
          <p:cNvSpPr>
            <a:spLocks noGrp="1" noChangeArrowheads="1"/>
          </p:cNvSpPr>
          <p:nvPr>
            <p:ph type="body" idx="1"/>
          </p:nvPr>
        </p:nvSpPr>
        <p:spPr>
          <a:xfrm>
            <a:off x="457200" y="1981200"/>
            <a:ext cx="8229600" cy="4191000"/>
          </a:xfrm>
        </p:spPr>
        <p:txBody>
          <a:bodyPr/>
          <a:lstStyle/>
          <a:p>
            <a:pPr algn="ctr">
              <a:lnSpc>
                <a:spcPct val="80000"/>
              </a:lnSpc>
              <a:buFont typeface="Wingdings" pitchFamily="2" charset="2"/>
              <a:buNone/>
            </a:pPr>
            <a:r>
              <a:rPr lang="en-US" u="sng"/>
              <a:t>The Mayonnaise Strategy for</a:t>
            </a:r>
          </a:p>
          <a:p>
            <a:pPr algn="ctr">
              <a:lnSpc>
                <a:spcPct val="80000"/>
              </a:lnSpc>
              <a:buFont typeface="Wingdings" pitchFamily="2" charset="2"/>
              <a:buNone/>
            </a:pPr>
            <a:r>
              <a:rPr lang="en-US" u="sng"/>
              <a:t>Leading in a Crisis</a:t>
            </a:r>
          </a:p>
          <a:p>
            <a:pPr algn="ctr">
              <a:lnSpc>
                <a:spcPct val="80000"/>
              </a:lnSpc>
              <a:buFont typeface="Wingdings" pitchFamily="2" charset="2"/>
              <a:buNone/>
            </a:pPr>
            <a:endParaRPr lang="en-US" u="sng"/>
          </a:p>
          <a:p>
            <a:pPr algn="ctr">
              <a:lnSpc>
                <a:spcPct val="80000"/>
              </a:lnSpc>
              <a:buFont typeface="Wingdings" pitchFamily="2" charset="2"/>
              <a:buNone/>
            </a:pPr>
            <a:r>
              <a:rPr lang="en-US" sz="4000"/>
              <a:t>“Keep cool, but don’t freeze”</a:t>
            </a:r>
            <a:endParaRPr lang="en-US" sz="4000" u="sng"/>
          </a:p>
        </p:txBody>
      </p:sp>
      <p:pic>
        <p:nvPicPr>
          <p:cNvPr id="17415" name="Picture 7" descr="kraftmayo"/>
          <p:cNvPicPr>
            <a:picLocks noChangeAspect="1" noChangeArrowheads="1"/>
          </p:cNvPicPr>
          <p:nvPr/>
        </p:nvPicPr>
        <p:blipFill>
          <a:blip r:embed="rId3" cstate="print"/>
          <a:srcRect/>
          <a:stretch>
            <a:fillRect/>
          </a:stretch>
        </p:blipFill>
        <p:spPr bwMode="auto">
          <a:xfrm>
            <a:off x="3505200" y="4648200"/>
            <a:ext cx="2057400" cy="1173163"/>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70489323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US" u="sng"/>
              <a:t>Bottom Line Comes Second</a:t>
            </a:r>
            <a:endParaRPr lang="en-US" sz="4000"/>
          </a:p>
        </p:txBody>
      </p:sp>
      <p:sp>
        <p:nvSpPr>
          <p:cNvPr id="15363" name="Rectangle 3"/>
          <p:cNvSpPr>
            <a:spLocks noGrp="1" noChangeArrowheads="1"/>
          </p:cNvSpPr>
          <p:nvPr>
            <p:ph type="body" idx="1"/>
          </p:nvPr>
        </p:nvSpPr>
        <p:spPr/>
        <p:txBody>
          <a:bodyPr/>
          <a:lstStyle/>
          <a:p>
            <a:r>
              <a:rPr lang="en-US" sz="3600"/>
              <a:t>Put people first:</a:t>
            </a:r>
          </a:p>
          <a:p>
            <a:pPr lvl="1"/>
            <a:r>
              <a:rPr lang="en-US" sz="3200"/>
              <a:t>Make them feel secure and cared about</a:t>
            </a:r>
          </a:p>
          <a:p>
            <a:pPr lvl="1"/>
            <a:r>
              <a:rPr lang="en-US" sz="3200"/>
              <a:t>Emphasize responsibility to employees and the community</a:t>
            </a:r>
          </a:p>
          <a:p>
            <a:pPr lvl="1"/>
            <a:r>
              <a:rPr lang="en-US" sz="3200"/>
              <a:t>Small gestures can go a long way</a:t>
            </a:r>
          </a:p>
          <a:p>
            <a:pPr lvl="2"/>
            <a:r>
              <a:rPr lang="en-US" sz="2800"/>
              <a:t>donations of food, medical supplies, etc.</a:t>
            </a:r>
          </a:p>
          <a:p>
            <a:pPr lvl="2"/>
            <a:r>
              <a:rPr lang="en-US" sz="2800"/>
              <a:t>time off for volunteers</a:t>
            </a:r>
          </a:p>
        </p:txBody>
      </p:sp>
    </p:spTree>
    <p:extLst>
      <p:ext uri="{BB962C8B-B14F-4D97-AF65-F5344CB8AC3E}">
        <p14:creationId xmlns:p14="http://schemas.microsoft.com/office/powerpoint/2010/main" val="63548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u="sng"/>
              <a:t>Don’t Overreach</a:t>
            </a:r>
            <a:endParaRPr lang="en-US" sz="4000"/>
          </a:p>
        </p:txBody>
      </p:sp>
      <p:sp>
        <p:nvSpPr>
          <p:cNvPr id="16387" name="Rectangle 3"/>
          <p:cNvSpPr>
            <a:spLocks noGrp="1" noChangeArrowheads="1"/>
          </p:cNvSpPr>
          <p:nvPr>
            <p:ph type="body" idx="1"/>
          </p:nvPr>
        </p:nvSpPr>
        <p:spPr>
          <a:xfrm>
            <a:off x="533400" y="1752600"/>
            <a:ext cx="6019800" cy="4876800"/>
          </a:xfrm>
        </p:spPr>
        <p:txBody>
          <a:bodyPr/>
          <a:lstStyle/>
          <a:p>
            <a:r>
              <a:rPr lang="en-US"/>
              <a:t>Remember, </a:t>
            </a:r>
            <a:r>
              <a:rPr lang="en-US">
                <a:solidFill>
                  <a:schemeClr val="hlink"/>
                </a:solidFill>
              </a:rPr>
              <a:t>they’re not cheering for you!</a:t>
            </a:r>
          </a:p>
          <a:p>
            <a:r>
              <a:rPr lang="en-US">
                <a:solidFill>
                  <a:schemeClr val="hlink"/>
                </a:solidFill>
              </a:rPr>
              <a:t>They’re cheering for themselves</a:t>
            </a:r>
            <a:r>
              <a:rPr lang="en-US"/>
              <a:t> and their group’s performance (under your leadership)</a:t>
            </a:r>
          </a:p>
          <a:p>
            <a:r>
              <a:rPr lang="en-US"/>
              <a:t>Accept gratitude with grace but give them the credit.</a:t>
            </a:r>
          </a:p>
        </p:txBody>
      </p:sp>
      <p:pic>
        <p:nvPicPr>
          <p:cNvPr id="16388" name="Picture 4" descr="firemen-raising-flag"/>
          <p:cNvPicPr>
            <a:picLocks noChangeAspect="1" noChangeArrowheads="1"/>
          </p:cNvPicPr>
          <p:nvPr/>
        </p:nvPicPr>
        <p:blipFill>
          <a:blip r:embed="rId3" cstate="print"/>
          <a:srcRect t="2127"/>
          <a:stretch>
            <a:fillRect/>
          </a:stretch>
        </p:blipFill>
        <p:spPr bwMode="auto">
          <a:xfrm>
            <a:off x="6400800" y="2286000"/>
            <a:ext cx="2278063" cy="29718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7735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Your Feet!</a:t>
            </a:r>
            <a:endParaRPr lang="en-US" dirty="0"/>
          </a:p>
        </p:txBody>
      </p:sp>
      <p:sp>
        <p:nvSpPr>
          <p:cNvPr id="3" name="Content Placeholder 2"/>
          <p:cNvSpPr>
            <a:spLocks noGrp="1"/>
          </p:cNvSpPr>
          <p:nvPr>
            <p:ph idx="1"/>
          </p:nvPr>
        </p:nvSpPr>
        <p:spPr/>
        <p:txBody>
          <a:bodyPr/>
          <a:lstStyle/>
          <a:p>
            <a:r>
              <a:rPr lang="en-US" dirty="0" smtClean="0"/>
              <a:t>You will now create a improvised persuasive speech.</a:t>
            </a:r>
          </a:p>
          <a:p>
            <a:endParaRPr lang="en-US" dirty="0"/>
          </a:p>
        </p:txBody>
      </p:sp>
      <p:pic>
        <p:nvPicPr>
          <p:cNvPr id="4" name="Picture 3"/>
          <p:cNvPicPr>
            <a:picLocks noChangeAspect="1"/>
          </p:cNvPicPr>
          <p:nvPr/>
        </p:nvPicPr>
        <p:blipFill>
          <a:blip r:embed="rId3">
            <a:lum/>
            <a:alphaModFix/>
          </a:blip>
          <a:srcRect/>
          <a:stretch>
            <a:fillRect/>
          </a:stretch>
        </p:blipFill>
        <p:spPr>
          <a:xfrm>
            <a:off x="6705720" y="4876920"/>
            <a:ext cx="1820880" cy="1493640"/>
          </a:xfrm>
          <a:prstGeom prst="rect">
            <a:avLst/>
          </a:prstGeom>
          <a:noFill/>
          <a:ln>
            <a:noFill/>
          </a:ln>
        </p:spPr>
      </p:pic>
    </p:spTree>
    <p:extLst>
      <p:ext uri="{BB962C8B-B14F-4D97-AF65-F5344CB8AC3E}">
        <p14:creationId xmlns:p14="http://schemas.microsoft.com/office/powerpoint/2010/main" val="336707706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lstStyle/>
          <a:p>
            <a:r>
              <a:rPr lang="en-US" dirty="0" smtClean="0"/>
              <a:t>Larry Lewis</a:t>
            </a:r>
            <a:endParaRPr lang="en-US" dirty="0"/>
          </a:p>
        </p:txBody>
      </p:sp>
      <p:sp>
        <p:nvSpPr>
          <p:cNvPr id="2050" name="Rectangle 2"/>
          <p:cNvSpPr>
            <a:spLocks noGrp="1" noChangeArrowheads="1"/>
          </p:cNvSpPr>
          <p:nvPr>
            <p:ph type="ctrTitle" sz="quarter"/>
          </p:nvPr>
        </p:nvSpPr>
        <p:spPr/>
        <p:txBody>
          <a:bodyPr/>
          <a:lstStyle/>
          <a:p>
            <a:r>
              <a:rPr lang="en-US" dirty="0" smtClean="0"/>
              <a:t>Motivation</a:t>
            </a:r>
          </a:p>
        </p:txBody>
      </p:sp>
    </p:spTree>
    <p:extLst>
      <p:ext uri="{BB962C8B-B14F-4D97-AF65-F5344CB8AC3E}">
        <p14:creationId xmlns:p14="http://schemas.microsoft.com/office/powerpoint/2010/main" val="1032017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&amp; Motivation</a:t>
            </a:r>
            <a:endParaRPr lang="en-US" dirty="0"/>
          </a:p>
        </p:txBody>
      </p:sp>
      <p:sp>
        <p:nvSpPr>
          <p:cNvPr id="3" name="Content Placeholder 2"/>
          <p:cNvSpPr>
            <a:spLocks noGrp="1"/>
          </p:cNvSpPr>
          <p:nvPr>
            <p:ph idx="1"/>
          </p:nvPr>
        </p:nvSpPr>
        <p:spPr/>
        <p:txBody>
          <a:bodyPr/>
          <a:lstStyle/>
          <a:p>
            <a:r>
              <a:rPr lang="en-US" dirty="0" smtClean="0"/>
              <a:t>Motivation – an influence that creates enthusiasm and persistence to complete actions towards a goal.</a:t>
            </a:r>
          </a:p>
          <a:p>
            <a:r>
              <a:rPr lang="en-US" dirty="0" smtClean="0"/>
              <a:t>Leader’s Job – to channel the followers’ motivation towards accomplishing the team’s goals.</a:t>
            </a:r>
            <a:endParaRPr lang="en-US" dirty="0"/>
          </a:p>
        </p:txBody>
      </p:sp>
    </p:spTree>
    <p:extLst>
      <p:ext uri="{BB962C8B-B14F-4D97-AF65-F5344CB8AC3E}">
        <p14:creationId xmlns:p14="http://schemas.microsoft.com/office/powerpoint/2010/main" val="262664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685799" y="2133720"/>
            <a:ext cx="7772400" cy="1920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b="1" i="1" dirty="0">
                <a:solidFill>
                  <a:schemeClr val="tx2"/>
                </a:solidFill>
                <a:effectLst>
                  <a:outerShdw dist="17961" dir="2700000">
                    <a:scrgbClr r="0" g="0" b="0"/>
                  </a:outerShdw>
                </a:effectLst>
                <a:latin typeface="Times New Roman" pitchFamily="18"/>
                <a:ea typeface="Arial Unicode MS" pitchFamily="2"/>
                <a:cs typeface="Tahoma" pitchFamily="2"/>
              </a:rPr>
              <a:t>“If you spend your life trying to be good at everything, you will never be great at anything.”</a:t>
            </a:r>
          </a:p>
        </p:txBody>
      </p:sp>
    </p:spTree>
    <p:extLst>
      <p:ext uri="{BB962C8B-B14F-4D97-AF65-F5344CB8AC3E}">
        <p14:creationId xmlns:p14="http://schemas.microsoft.com/office/powerpoint/2010/main" val="3014031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a motivator…</a:t>
            </a:r>
            <a:endParaRPr lang="en-US" dirty="0"/>
          </a:p>
        </p:txBody>
      </p:sp>
      <p:sp>
        <p:nvSpPr>
          <p:cNvPr id="3" name="Content Placeholder 2"/>
          <p:cNvSpPr>
            <a:spLocks noGrp="1"/>
          </p:cNvSpPr>
          <p:nvPr>
            <p:ph idx="1"/>
          </p:nvPr>
        </p:nvSpPr>
        <p:spPr/>
        <p:txBody>
          <a:bodyPr/>
          <a:lstStyle/>
          <a:p>
            <a:r>
              <a:rPr lang="en-US" dirty="0"/>
              <a:t>i</a:t>
            </a:r>
            <a:r>
              <a:rPr lang="en-US" dirty="0" smtClean="0"/>
              <a:t>s a great way to inspire others to complete work.</a:t>
            </a:r>
          </a:p>
          <a:p>
            <a:r>
              <a:rPr lang="en-US" dirty="0"/>
              <a:t>m</a:t>
            </a:r>
            <a:r>
              <a:rPr lang="en-US" dirty="0" smtClean="0"/>
              <a:t>eans supporting and advising others to take initiative to get things done.</a:t>
            </a:r>
          </a:p>
          <a:p>
            <a:r>
              <a:rPr lang="en-US" dirty="0" smtClean="0"/>
              <a:t>is believing that others must take accountability for getting things done.</a:t>
            </a:r>
          </a:p>
          <a:p>
            <a:r>
              <a:rPr lang="en-US" dirty="0"/>
              <a:t>m</a:t>
            </a:r>
            <a:r>
              <a:rPr lang="en-US" dirty="0" smtClean="0"/>
              <a:t>eans acting in a way that energizes and mobilizes others.</a:t>
            </a:r>
          </a:p>
          <a:p>
            <a:endParaRPr lang="en-US" dirty="0"/>
          </a:p>
        </p:txBody>
      </p:sp>
    </p:spTree>
    <p:extLst>
      <p:ext uri="{BB962C8B-B14F-4D97-AF65-F5344CB8AC3E}">
        <p14:creationId xmlns:p14="http://schemas.microsoft.com/office/powerpoint/2010/main" val="73614259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Motivators believe in…</a:t>
            </a:r>
            <a:endParaRPr lang="en-US" dirty="0"/>
          </a:p>
        </p:txBody>
      </p:sp>
      <p:sp>
        <p:nvSpPr>
          <p:cNvPr id="3" name="Content Placeholder 2"/>
          <p:cNvSpPr>
            <a:spLocks noGrp="1"/>
          </p:cNvSpPr>
          <p:nvPr>
            <p:ph idx="1"/>
          </p:nvPr>
        </p:nvSpPr>
        <p:spPr/>
        <p:txBody>
          <a:bodyPr/>
          <a:lstStyle/>
          <a:p>
            <a:r>
              <a:rPr lang="en-US" dirty="0"/>
              <a:t>u</a:t>
            </a:r>
            <a:r>
              <a:rPr lang="en-US" dirty="0" smtClean="0"/>
              <a:t>sing the talents and differences of others to best benefit the team.</a:t>
            </a:r>
          </a:p>
          <a:p>
            <a:r>
              <a:rPr lang="en-US" dirty="0"/>
              <a:t>t</a:t>
            </a:r>
            <a:r>
              <a:rPr lang="en-US" dirty="0" smtClean="0"/>
              <a:t>rusting people on the team with the decision making process and implementation.</a:t>
            </a:r>
          </a:p>
          <a:p>
            <a:r>
              <a:rPr lang="en-US" dirty="0" smtClean="0"/>
              <a:t>providing the proper tools, environment, support, and direction to allow people to accomplish tasks.</a:t>
            </a:r>
          </a:p>
          <a:p>
            <a:r>
              <a:rPr lang="en-US" dirty="0"/>
              <a:t>h</a:t>
            </a:r>
            <a:r>
              <a:rPr lang="en-US" dirty="0" smtClean="0"/>
              <a:t>elping others on the team as a main responsibility.</a:t>
            </a:r>
            <a:endParaRPr lang="en-US" dirty="0"/>
          </a:p>
        </p:txBody>
      </p:sp>
    </p:spTree>
    <p:extLst>
      <p:ext uri="{BB962C8B-B14F-4D97-AF65-F5344CB8AC3E}">
        <p14:creationId xmlns:p14="http://schemas.microsoft.com/office/powerpoint/2010/main" val="39434903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motivate followers?</a:t>
            </a:r>
            <a:endParaRPr lang="en-US" dirty="0"/>
          </a:p>
        </p:txBody>
      </p:sp>
      <p:sp>
        <p:nvSpPr>
          <p:cNvPr id="3" name="Content Placeholder 2"/>
          <p:cNvSpPr>
            <a:spLocks noGrp="1"/>
          </p:cNvSpPr>
          <p:nvPr>
            <p:ph idx="1"/>
          </p:nvPr>
        </p:nvSpPr>
        <p:spPr/>
        <p:txBody>
          <a:bodyPr/>
          <a:lstStyle/>
          <a:p>
            <a:r>
              <a:rPr lang="en-US" dirty="0" smtClean="0"/>
              <a:t>Fulfilling needs is what motivates a person.</a:t>
            </a:r>
          </a:p>
          <a:p>
            <a:r>
              <a:rPr lang="en-US" dirty="0" smtClean="0"/>
              <a:t>You can motivate a person if you understand what their needs are.</a:t>
            </a:r>
          </a:p>
          <a:p>
            <a:r>
              <a:rPr lang="en-US" dirty="0" smtClean="0"/>
              <a:t>Common needs:</a:t>
            </a:r>
          </a:p>
          <a:p>
            <a:pPr lvl="1"/>
            <a:r>
              <a:rPr lang="en-US" dirty="0" smtClean="0"/>
              <a:t>Recognition</a:t>
            </a:r>
          </a:p>
          <a:p>
            <a:pPr lvl="1"/>
            <a:r>
              <a:rPr lang="en-US" dirty="0" smtClean="0"/>
              <a:t>Friends</a:t>
            </a:r>
          </a:p>
          <a:p>
            <a:pPr lvl="1"/>
            <a:r>
              <a:rPr lang="en-US" dirty="0" smtClean="0"/>
              <a:t>Achievement</a:t>
            </a:r>
          </a:p>
          <a:p>
            <a:pPr lvl="1"/>
            <a:r>
              <a:rPr lang="en-US" dirty="0" smtClean="0"/>
              <a:t>Opportunities</a:t>
            </a:r>
          </a:p>
          <a:p>
            <a:pPr lvl="1"/>
            <a:r>
              <a:rPr lang="en-US" dirty="0" smtClean="0"/>
              <a:t>Sense of belonging</a:t>
            </a:r>
            <a:endParaRPr lang="en-US" dirty="0"/>
          </a:p>
        </p:txBody>
      </p:sp>
      <p:pic>
        <p:nvPicPr>
          <p:cNvPr id="4" name="Picture 2" descr="C:\Users\Blue Blitz\AppData\Local\Microsoft\Windows\Temporary Internet Files\Content.IE5\V51OFS5Y\MC90028133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505200"/>
            <a:ext cx="1948004" cy="30359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lue Blitz\AppData\Local\Microsoft\Windows\Temporary Internet Files\Content.IE5\V51OFS5Y\MM900356752[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410200"/>
            <a:ext cx="117157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10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Model</a:t>
            </a:r>
            <a:endParaRPr lang="en-US" dirty="0"/>
          </a:p>
        </p:txBody>
      </p:sp>
      <p:sp>
        <p:nvSpPr>
          <p:cNvPr id="3" name="Content Placeholder 2"/>
          <p:cNvSpPr>
            <a:spLocks noGrp="1"/>
          </p:cNvSpPr>
          <p:nvPr>
            <p:ph idx="1"/>
          </p:nvPr>
        </p:nvSpPr>
        <p:spPr/>
        <p:txBody>
          <a:bodyPr/>
          <a:lstStyle/>
          <a:p>
            <a:r>
              <a:rPr lang="en-US" dirty="0" smtClean="0"/>
              <a:t>Motivation Feedback Loop</a:t>
            </a:r>
            <a:endParaRPr lang="en-US" dirty="0"/>
          </a:p>
        </p:txBody>
      </p:sp>
      <p:sp>
        <p:nvSpPr>
          <p:cNvPr id="5" name="AutoShape 3"/>
          <p:cNvSpPr>
            <a:spLocks noChangeArrowheads="1"/>
          </p:cNvSpPr>
          <p:nvPr/>
        </p:nvSpPr>
        <p:spPr bwMode="auto">
          <a:xfrm>
            <a:off x="5448300" y="2362200"/>
            <a:ext cx="2819400" cy="2133600"/>
          </a:xfrm>
          <a:prstGeom prst="rightArrow">
            <a:avLst>
              <a:gd name="adj1" fmla="val 50889"/>
              <a:gd name="adj2" fmla="val 32632"/>
            </a:avLst>
          </a:prstGeom>
          <a:solidFill>
            <a:srgbClr val="6699FF"/>
          </a:solidFill>
          <a:ln w="9525">
            <a:solidFill>
              <a:schemeClr val="tx1"/>
            </a:solid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6" name="AutoShape 4"/>
          <p:cNvSpPr>
            <a:spLocks noChangeArrowheads="1"/>
          </p:cNvSpPr>
          <p:nvPr/>
        </p:nvSpPr>
        <p:spPr bwMode="auto">
          <a:xfrm>
            <a:off x="3238500" y="2362200"/>
            <a:ext cx="2667000" cy="2133600"/>
          </a:xfrm>
          <a:prstGeom prst="rightArrow">
            <a:avLst>
              <a:gd name="adj1" fmla="val 50000"/>
              <a:gd name="adj2" fmla="val 31250"/>
            </a:avLst>
          </a:prstGeom>
          <a:solidFill>
            <a:schemeClr val="accent2"/>
          </a:solidFill>
          <a:ln w="9525">
            <a:solidFill>
              <a:schemeClr val="tx1"/>
            </a:solid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7" name="AutoShape 5"/>
          <p:cNvSpPr>
            <a:spLocks noChangeArrowheads="1"/>
          </p:cNvSpPr>
          <p:nvPr/>
        </p:nvSpPr>
        <p:spPr bwMode="auto">
          <a:xfrm>
            <a:off x="876300" y="2362200"/>
            <a:ext cx="2743200" cy="2133600"/>
          </a:xfrm>
          <a:prstGeom prst="rightArrow">
            <a:avLst>
              <a:gd name="adj1" fmla="val 50000"/>
              <a:gd name="adj2" fmla="val 32143"/>
            </a:avLst>
          </a:prstGeom>
          <a:solidFill>
            <a:srgbClr val="00CC66"/>
          </a:solidFill>
          <a:ln w="9525">
            <a:solidFill>
              <a:schemeClr val="tx1"/>
            </a:solid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8" name="Text Box 6"/>
          <p:cNvSpPr txBox="1">
            <a:spLocks noChangeArrowheads="1"/>
          </p:cNvSpPr>
          <p:nvPr/>
        </p:nvSpPr>
        <p:spPr bwMode="auto">
          <a:xfrm>
            <a:off x="1028700" y="2895600"/>
            <a:ext cx="2514600" cy="1069975"/>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r>
              <a:rPr lang="en-US" sz="1600" b="1" dirty="0">
                <a:solidFill>
                  <a:schemeClr val="hlink"/>
                </a:solidFill>
                <a:latin typeface="Arial" charset="0"/>
              </a:rPr>
              <a:t>Need</a:t>
            </a:r>
            <a:r>
              <a:rPr lang="en-US" sz="1600" dirty="0">
                <a:latin typeface="Arial" charset="0"/>
              </a:rPr>
              <a:t> creates desire to fulfill needs (money, friendship, recognition, achievement</a:t>
            </a:r>
          </a:p>
        </p:txBody>
      </p:sp>
      <p:sp>
        <p:nvSpPr>
          <p:cNvPr id="9" name="Text Box 7"/>
          <p:cNvSpPr txBox="1">
            <a:spLocks noChangeArrowheads="1"/>
          </p:cNvSpPr>
          <p:nvPr/>
        </p:nvSpPr>
        <p:spPr bwMode="auto">
          <a:xfrm>
            <a:off x="3695700" y="2971800"/>
            <a:ext cx="1828800" cy="825500"/>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r>
              <a:rPr lang="en-US" sz="1600" b="1" dirty="0">
                <a:solidFill>
                  <a:schemeClr val="hlink"/>
                </a:solidFill>
                <a:latin typeface="Arial" charset="0"/>
              </a:rPr>
              <a:t>Behavior</a:t>
            </a:r>
            <a:r>
              <a:rPr lang="en-US" sz="1600" dirty="0">
                <a:latin typeface="Arial" charset="0"/>
              </a:rPr>
              <a:t> results in actions to fulfill needs</a:t>
            </a:r>
          </a:p>
        </p:txBody>
      </p:sp>
      <p:sp>
        <p:nvSpPr>
          <p:cNvPr id="10" name="Text Box 8"/>
          <p:cNvSpPr txBox="1">
            <a:spLocks noChangeArrowheads="1"/>
          </p:cNvSpPr>
          <p:nvPr/>
        </p:nvSpPr>
        <p:spPr bwMode="auto">
          <a:xfrm>
            <a:off x="5981700" y="2971800"/>
            <a:ext cx="1828800" cy="825500"/>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r>
              <a:rPr lang="en-US" sz="1600" b="1" dirty="0">
                <a:solidFill>
                  <a:schemeClr val="hlink"/>
                </a:solidFill>
                <a:latin typeface="Arial" charset="0"/>
              </a:rPr>
              <a:t>Rewards</a:t>
            </a:r>
            <a:r>
              <a:rPr lang="en-US" sz="1600" b="1" dirty="0">
                <a:latin typeface="Arial" charset="0"/>
              </a:rPr>
              <a:t> </a:t>
            </a:r>
            <a:r>
              <a:rPr lang="en-US" sz="1600" dirty="0">
                <a:latin typeface="Arial" charset="0"/>
              </a:rPr>
              <a:t>satisfy needs: intrinsic or extrinsic rewards</a:t>
            </a:r>
          </a:p>
        </p:txBody>
      </p:sp>
      <p:sp>
        <p:nvSpPr>
          <p:cNvPr id="11" name="Line 9"/>
          <p:cNvSpPr>
            <a:spLocks noChangeShapeType="1"/>
          </p:cNvSpPr>
          <p:nvPr/>
        </p:nvSpPr>
        <p:spPr bwMode="auto">
          <a:xfrm>
            <a:off x="495300" y="4953000"/>
            <a:ext cx="8001000" cy="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2" name="Line 10"/>
          <p:cNvSpPr>
            <a:spLocks noChangeShapeType="1"/>
          </p:cNvSpPr>
          <p:nvPr/>
        </p:nvSpPr>
        <p:spPr bwMode="auto">
          <a:xfrm flipV="1">
            <a:off x="495300" y="3505200"/>
            <a:ext cx="0" cy="144780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3" name="Line 11"/>
          <p:cNvSpPr>
            <a:spLocks noChangeShapeType="1"/>
          </p:cNvSpPr>
          <p:nvPr/>
        </p:nvSpPr>
        <p:spPr bwMode="auto">
          <a:xfrm>
            <a:off x="495300" y="3505200"/>
            <a:ext cx="381000" cy="0"/>
          </a:xfrm>
          <a:prstGeom prst="line">
            <a:avLst/>
          </a:prstGeom>
          <a:noFill/>
          <a:ln w="38100" cmpd="dbl">
            <a:solidFill>
              <a:schemeClr val="tx1"/>
            </a:solidFill>
            <a:round/>
            <a:headEnd/>
            <a:tailEnd type="triangle" w="med" len="me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4" name="Line 12"/>
          <p:cNvSpPr>
            <a:spLocks noChangeShapeType="1"/>
          </p:cNvSpPr>
          <p:nvPr/>
        </p:nvSpPr>
        <p:spPr bwMode="auto">
          <a:xfrm flipV="1">
            <a:off x="8496300" y="3429000"/>
            <a:ext cx="0" cy="152400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5" name="Line 13"/>
          <p:cNvSpPr>
            <a:spLocks noChangeShapeType="1"/>
          </p:cNvSpPr>
          <p:nvPr/>
        </p:nvSpPr>
        <p:spPr bwMode="auto">
          <a:xfrm flipH="1">
            <a:off x="8267700" y="3429000"/>
            <a:ext cx="228600" cy="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Tree>
    <p:extLst>
      <p:ext uri="{BB962C8B-B14F-4D97-AF65-F5344CB8AC3E}">
        <p14:creationId xmlns:p14="http://schemas.microsoft.com/office/powerpoint/2010/main" val="350308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motivates you?</a:t>
            </a:r>
            <a:endParaRPr lang="en-US" dirty="0"/>
          </a:p>
        </p:txBody>
      </p:sp>
      <p:sp>
        <p:nvSpPr>
          <p:cNvPr id="3" name="Content Placeholder 2"/>
          <p:cNvSpPr>
            <a:spLocks noGrp="1"/>
          </p:cNvSpPr>
          <p:nvPr>
            <p:ph idx="1"/>
          </p:nvPr>
        </p:nvSpPr>
        <p:spPr/>
        <p:txBody>
          <a:bodyPr/>
          <a:lstStyle/>
          <a:p>
            <a:r>
              <a:rPr lang="en-US" dirty="0" smtClean="0"/>
              <a:t>Write down three things that motivate you to do things on the robotics team.</a:t>
            </a:r>
          </a:p>
        </p:txBody>
      </p:sp>
      <p:pic>
        <p:nvPicPr>
          <p:cNvPr id="4" name="Picture 3"/>
          <p:cNvPicPr>
            <a:picLocks noChangeAspect="1"/>
          </p:cNvPicPr>
          <p:nvPr/>
        </p:nvPicPr>
        <p:blipFill>
          <a:blip r:embed="rId3">
            <a:lum/>
            <a:alphaModFix/>
          </a:blip>
          <a:srcRect/>
          <a:stretch>
            <a:fillRect/>
          </a:stretch>
        </p:blipFill>
        <p:spPr>
          <a:xfrm>
            <a:off x="6705720" y="4876920"/>
            <a:ext cx="1820880" cy="1493640"/>
          </a:xfrm>
          <a:prstGeom prst="rect">
            <a:avLst/>
          </a:prstGeom>
          <a:noFill/>
          <a:ln>
            <a:noFill/>
          </a:ln>
        </p:spPr>
      </p:pic>
    </p:spTree>
    <p:extLst>
      <p:ext uri="{BB962C8B-B14F-4D97-AF65-F5344CB8AC3E}">
        <p14:creationId xmlns:p14="http://schemas.microsoft.com/office/powerpoint/2010/main" val="2998990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Motivation</a:t>
            </a:r>
            <a:endParaRPr lang="en-US" dirty="0"/>
          </a:p>
        </p:txBody>
      </p:sp>
      <p:sp>
        <p:nvSpPr>
          <p:cNvPr id="4" name="Text Placeholder 3"/>
          <p:cNvSpPr>
            <a:spLocks noGrp="1"/>
          </p:cNvSpPr>
          <p:nvPr>
            <p:ph type="body" idx="1"/>
          </p:nvPr>
        </p:nvSpPr>
        <p:spPr/>
        <p:txBody>
          <a:bodyPr/>
          <a:lstStyle/>
          <a:p>
            <a:r>
              <a:rPr lang="en-US" dirty="0" smtClean="0"/>
              <a:t>Good Motivators</a:t>
            </a:r>
            <a:endParaRPr lang="en-US" dirty="0"/>
          </a:p>
        </p:txBody>
      </p:sp>
      <p:sp>
        <p:nvSpPr>
          <p:cNvPr id="5" name="Content Placeholder 4"/>
          <p:cNvSpPr>
            <a:spLocks noGrp="1"/>
          </p:cNvSpPr>
          <p:nvPr>
            <p:ph sz="half" idx="2"/>
          </p:nvPr>
        </p:nvSpPr>
        <p:spPr/>
        <p:txBody>
          <a:bodyPr/>
          <a:lstStyle/>
          <a:p>
            <a:r>
              <a:rPr lang="en-US" dirty="0" smtClean="0"/>
              <a:t>Achievement</a:t>
            </a:r>
          </a:p>
          <a:p>
            <a:r>
              <a:rPr lang="en-US" dirty="0" smtClean="0"/>
              <a:t>Empowerment</a:t>
            </a:r>
          </a:p>
          <a:p>
            <a:r>
              <a:rPr lang="en-US" dirty="0" smtClean="0"/>
              <a:t>Positive Incentives</a:t>
            </a:r>
          </a:p>
          <a:p>
            <a:r>
              <a:rPr lang="en-US" dirty="0" smtClean="0"/>
              <a:t>Recognition</a:t>
            </a:r>
          </a:p>
          <a:p>
            <a:r>
              <a:rPr lang="en-US" dirty="0" smtClean="0"/>
              <a:t>Good Feelings</a:t>
            </a:r>
          </a:p>
          <a:p>
            <a:r>
              <a:rPr lang="en-US" dirty="0" smtClean="0"/>
              <a:t>Sense of Belonging</a:t>
            </a:r>
          </a:p>
          <a:p>
            <a:r>
              <a:rPr lang="en-US" dirty="0" smtClean="0"/>
              <a:t>Development Opportunity</a:t>
            </a:r>
          </a:p>
          <a:p>
            <a:r>
              <a:rPr lang="en-US" dirty="0" smtClean="0"/>
              <a:t>Rewards</a:t>
            </a:r>
          </a:p>
          <a:p>
            <a:r>
              <a:rPr lang="en-US" dirty="0" smtClean="0"/>
              <a:t>Internal Fear</a:t>
            </a:r>
          </a:p>
          <a:p>
            <a:endParaRPr lang="en-US" dirty="0"/>
          </a:p>
        </p:txBody>
      </p:sp>
      <p:sp>
        <p:nvSpPr>
          <p:cNvPr id="6" name="Text Placeholder 5"/>
          <p:cNvSpPr>
            <a:spLocks noGrp="1"/>
          </p:cNvSpPr>
          <p:nvPr>
            <p:ph type="body" sz="quarter" idx="3"/>
          </p:nvPr>
        </p:nvSpPr>
        <p:spPr/>
        <p:txBody>
          <a:bodyPr/>
          <a:lstStyle/>
          <a:p>
            <a:r>
              <a:rPr lang="en-US" dirty="0" smtClean="0"/>
              <a:t>Bad Motivators</a:t>
            </a:r>
            <a:endParaRPr lang="en-US" dirty="0"/>
          </a:p>
        </p:txBody>
      </p:sp>
      <p:sp>
        <p:nvSpPr>
          <p:cNvPr id="7" name="Content Placeholder 6"/>
          <p:cNvSpPr>
            <a:spLocks noGrp="1"/>
          </p:cNvSpPr>
          <p:nvPr>
            <p:ph sz="quarter" idx="4"/>
          </p:nvPr>
        </p:nvSpPr>
        <p:spPr/>
        <p:txBody>
          <a:bodyPr/>
          <a:lstStyle/>
          <a:p>
            <a:r>
              <a:rPr lang="en-US" dirty="0" smtClean="0"/>
              <a:t>External Fear</a:t>
            </a:r>
          </a:p>
          <a:p>
            <a:r>
              <a:rPr lang="en-US" dirty="0" smtClean="0"/>
              <a:t>Negative Incentives</a:t>
            </a:r>
          </a:p>
          <a:p>
            <a:r>
              <a:rPr lang="en-US" dirty="0" smtClean="0"/>
              <a:t>Loathing</a:t>
            </a:r>
          </a:p>
          <a:p>
            <a:r>
              <a:rPr lang="en-US" dirty="0" smtClean="0"/>
              <a:t>Internal Fear</a:t>
            </a:r>
          </a:p>
          <a:p>
            <a:endParaRPr lang="en-US" dirty="0"/>
          </a:p>
        </p:txBody>
      </p:sp>
      <p:sp>
        <p:nvSpPr>
          <p:cNvPr id="8" name="TextBox 7"/>
          <p:cNvSpPr txBox="1"/>
          <p:nvPr/>
        </p:nvSpPr>
        <p:spPr>
          <a:xfrm>
            <a:off x="326928" y="6012359"/>
            <a:ext cx="8737905" cy="707886"/>
          </a:xfrm>
          <a:prstGeom prst="rect">
            <a:avLst/>
          </a:prstGeom>
          <a:noFill/>
        </p:spPr>
        <p:txBody>
          <a:bodyPr wrap="none" rtlCol="0">
            <a:spAutoFit/>
          </a:bodyPr>
          <a:lstStyle/>
          <a:p>
            <a:r>
              <a:rPr lang="en-US" sz="2000" dirty="0" smtClean="0">
                <a:solidFill>
                  <a:srgbClr val="FFFF00"/>
                </a:solidFill>
              </a:rPr>
              <a:t>Good Motivators will inspire more involvement and continuous effort.</a:t>
            </a:r>
          </a:p>
          <a:p>
            <a:r>
              <a:rPr lang="en-US" sz="2000" dirty="0" smtClean="0">
                <a:solidFill>
                  <a:srgbClr val="FFFF00"/>
                </a:solidFill>
              </a:rPr>
              <a:t>Bad Motivators will create short term motivation and long term resentment.</a:t>
            </a:r>
            <a:endParaRPr lang="en-US" sz="2000" dirty="0">
              <a:solidFill>
                <a:srgbClr val="FFFF00"/>
              </a:solidFill>
            </a:endParaRPr>
          </a:p>
        </p:txBody>
      </p:sp>
    </p:spTree>
    <p:extLst>
      <p:ext uri="{BB962C8B-B14F-4D97-AF65-F5344CB8AC3E}">
        <p14:creationId xmlns:p14="http://schemas.microsoft.com/office/powerpoint/2010/main" val="3682153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motivates others?</a:t>
            </a:r>
            <a:endParaRPr lang="en-US" dirty="0"/>
          </a:p>
        </p:txBody>
      </p:sp>
      <p:sp>
        <p:nvSpPr>
          <p:cNvPr id="3" name="Content Placeholder 2"/>
          <p:cNvSpPr>
            <a:spLocks noGrp="1"/>
          </p:cNvSpPr>
          <p:nvPr>
            <p:ph idx="1"/>
          </p:nvPr>
        </p:nvSpPr>
        <p:spPr/>
        <p:txBody>
          <a:bodyPr/>
          <a:lstStyle/>
          <a:p>
            <a:r>
              <a:rPr lang="en-US" dirty="0" smtClean="0"/>
              <a:t>Talk to the people around you.  Find out the two major things that motivate them.</a:t>
            </a:r>
          </a:p>
        </p:txBody>
      </p:sp>
      <p:pic>
        <p:nvPicPr>
          <p:cNvPr id="4" name="Picture 3"/>
          <p:cNvPicPr>
            <a:picLocks noChangeAspect="1"/>
          </p:cNvPicPr>
          <p:nvPr/>
        </p:nvPicPr>
        <p:blipFill>
          <a:blip r:embed="rId3">
            <a:lum/>
            <a:alphaModFix/>
          </a:blip>
          <a:srcRect/>
          <a:stretch>
            <a:fillRect/>
          </a:stretch>
        </p:blipFill>
        <p:spPr>
          <a:xfrm>
            <a:off x="6705720" y="4876920"/>
            <a:ext cx="1820880" cy="1493640"/>
          </a:xfrm>
          <a:prstGeom prst="rect">
            <a:avLst/>
          </a:prstGeom>
          <a:noFill/>
          <a:ln>
            <a:noFill/>
          </a:ln>
        </p:spPr>
      </p:pic>
    </p:spTree>
    <p:extLst>
      <p:ext uri="{BB962C8B-B14F-4D97-AF65-F5344CB8AC3E}">
        <p14:creationId xmlns:p14="http://schemas.microsoft.com/office/powerpoint/2010/main" val="28298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en-US" dirty="0" smtClean="0"/>
              <a:t>"To lead people, walk beside them ... As for the best leaders, the people do not notice their existence.  The next best, the people honor and praise. The next, the people fear; and the next, the people hate ... When the best leader's work is done the people say, 'We did it ourselves!'"</a:t>
            </a:r>
          </a:p>
          <a:p>
            <a:pPr marL="0" indent="0">
              <a:buNone/>
            </a:pPr>
            <a:r>
              <a:rPr lang="en-US" dirty="0" smtClean="0"/>
              <a:t>— Lao-tsu</a:t>
            </a:r>
            <a:endParaRPr lang="en-US" dirty="0"/>
          </a:p>
        </p:txBody>
      </p:sp>
    </p:spTree>
    <p:extLst>
      <p:ext uri="{BB962C8B-B14F-4D97-AF65-F5344CB8AC3E}">
        <p14:creationId xmlns:p14="http://schemas.microsoft.com/office/powerpoint/2010/main" val="753159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Factors of Motivation</a:t>
            </a:r>
            <a:endParaRPr lang="en-US" dirty="0"/>
          </a:p>
        </p:txBody>
      </p:sp>
      <p:sp>
        <p:nvSpPr>
          <p:cNvPr id="7" name="Content Placeholder 6"/>
          <p:cNvSpPr>
            <a:spLocks noGrp="1"/>
          </p:cNvSpPr>
          <p:nvPr>
            <p:ph idx="1"/>
          </p:nvPr>
        </p:nvSpPr>
        <p:spPr/>
        <p:txBody>
          <a:bodyPr/>
          <a:lstStyle/>
          <a:p>
            <a:r>
              <a:rPr lang="en-US" dirty="0" smtClean="0"/>
              <a:t>Feedback</a:t>
            </a:r>
          </a:p>
          <a:p>
            <a:r>
              <a:rPr lang="en-US" dirty="0" smtClean="0"/>
              <a:t>Know the person you are trying to motivate</a:t>
            </a:r>
          </a:p>
          <a:p>
            <a:r>
              <a:rPr lang="en-US" dirty="0" smtClean="0"/>
              <a:t>Leadership Attitude and Motivation</a:t>
            </a:r>
          </a:p>
          <a:p>
            <a:r>
              <a:rPr lang="en-US" dirty="0" smtClean="0"/>
              <a:t>Delegate things that have a purpose</a:t>
            </a:r>
          </a:p>
          <a:p>
            <a:r>
              <a:rPr lang="en-US" dirty="0" smtClean="0"/>
              <a:t>Empowerment</a:t>
            </a:r>
          </a:p>
        </p:txBody>
      </p:sp>
    </p:spTree>
    <p:extLst>
      <p:ext uri="{BB962C8B-B14F-4D97-AF65-F5344CB8AC3E}">
        <p14:creationId xmlns:p14="http://schemas.microsoft.com/office/powerpoint/2010/main" val="2865742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Empowerment &amp; Delegation</a:t>
            </a:r>
            <a:endParaRPr lang="en-US" dirty="0"/>
          </a:p>
        </p:txBody>
      </p:sp>
      <p:sp>
        <p:nvSpPr>
          <p:cNvPr id="3" name="Content Placeholder 2"/>
          <p:cNvSpPr>
            <a:spLocks noGrp="1"/>
          </p:cNvSpPr>
          <p:nvPr>
            <p:ph idx="1"/>
          </p:nvPr>
        </p:nvSpPr>
        <p:spPr>
          <a:xfrm>
            <a:off x="457200" y="1219200"/>
            <a:ext cx="8229600" cy="4495800"/>
          </a:xfrm>
        </p:spPr>
        <p:txBody>
          <a:bodyPr/>
          <a:lstStyle/>
          <a:p>
            <a:r>
              <a:rPr lang="en-US" sz="2400" dirty="0" smtClean="0"/>
              <a:t>Power sharing</a:t>
            </a:r>
          </a:p>
          <a:p>
            <a:r>
              <a:rPr lang="en-US" sz="2400" dirty="0" smtClean="0"/>
              <a:t>Delegation of authority to followers</a:t>
            </a:r>
          </a:p>
          <a:p>
            <a:r>
              <a:rPr lang="en-US" sz="2400" dirty="0" smtClean="0"/>
              <a:t>Benefits of Empowerment</a:t>
            </a:r>
          </a:p>
          <a:p>
            <a:pPr lvl="1"/>
            <a:r>
              <a:rPr lang="en-US" sz="2400" dirty="0" smtClean="0"/>
              <a:t>May be a motivator for the individual</a:t>
            </a:r>
          </a:p>
          <a:p>
            <a:pPr lvl="1"/>
            <a:r>
              <a:rPr lang="en-US" sz="2400" dirty="0" smtClean="0"/>
              <a:t>Increases total power of the team</a:t>
            </a:r>
          </a:p>
          <a:p>
            <a:pPr lvl="1"/>
            <a:r>
              <a:rPr lang="en-US" sz="2400" dirty="0" smtClean="0"/>
              <a:t>Allows use of more people’s ideas and talents</a:t>
            </a:r>
          </a:p>
          <a:p>
            <a:pPr lvl="1"/>
            <a:r>
              <a:rPr lang="en-US" sz="2400" dirty="0" smtClean="0"/>
              <a:t>Leaders have more time for vision, strategy, and implementation method</a:t>
            </a:r>
          </a:p>
          <a:p>
            <a:pPr lvl="1"/>
            <a:r>
              <a:rPr lang="en-US" sz="2400" dirty="0" smtClean="0"/>
              <a:t>Leaders can focus on new tasks that they could not do before due to being overwhelmed</a:t>
            </a:r>
          </a:p>
          <a:p>
            <a:r>
              <a:rPr lang="en-US" sz="2400" dirty="0" smtClean="0"/>
              <a:t>One caution of empowerment</a:t>
            </a:r>
          </a:p>
          <a:p>
            <a:pPr lvl="1"/>
            <a:r>
              <a:rPr lang="en-US" sz="2400" dirty="0" smtClean="0"/>
              <a:t>You still need to monitor your followers and guide them.</a:t>
            </a:r>
            <a:endParaRPr lang="en-US" sz="2400" dirty="0"/>
          </a:p>
        </p:txBody>
      </p:sp>
    </p:spTree>
    <p:extLst>
      <p:ext uri="{BB962C8B-B14F-4D97-AF65-F5344CB8AC3E}">
        <p14:creationId xmlns:p14="http://schemas.microsoft.com/office/powerpoint/2010/main" val="1833101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wrap="square" anchor="ctr">
            <a:spAutoFit/>
          </a:bodyPr>
          <a:lstStyle>
            <a:defPPr lvl="0">
              <a:buNone/>
            </a:defPPr>
            <a:lvl1pPr lvl="0">
              <a:buNone/>
            </a:lvl1pPr>
          </a:lstStyle>
          <a:p>
            <a:pPr lvl="0"/>
            <a:r>
              <a:rPr lang="en-US" dirty="0" smtClean="0">
                <a:effectLst>
                  <a:outerShdw blurRad="38100" dist="38100" dir="2700000" algn="tl">
                    <a:srgbClr val="000000">
                      <a:alpha val="43137"/>
                    </a:srgbClr>
                  </a:outerShdw>
                </a:effectLst>
                <a:latin typeface="+mn-lt"/>
              </a:rPr>
              <a:t>Know Yourself</a:t>
            </a:r>
            <a:endParaRPr lang="en-US" dirty="0">
              <a:effectLst>
                <a:outerShdw blurRad="38100" dist="38100" dir="2700000" algn="tl">
                  <a:srgbClr val="000000">
                    <a:alpha val="43137"/>
                  </a:srgbClr>
                </a:outerShdw>
              </a:effectLst>
              <a:latin typeface="+mn-lt"/>
            </a:endParaRPr>
          </a:p>
        </p:txBody>
      </p:sp>
      <p:sp>
        <p:nvSpPr>
          <p:cNvPr id="3" name="Text Placeholder 2"/>
          <p:cNvSpPr txBox="1">
            <a:spLocks noGrp="1"/>
          </p:cNvSpPr>
          <p:nvPr>
            <p:ph idx="1"/>
          </p:nvPr>
        </p:nvSpPr>
        <p:spPr/>
        <p:txBody>
          <a:bodyPr wrap="square" anchor="ctr">
            <a:spAutoFit/>
          </a:bodyPr>
          <a:lstStyle>
            <a:def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FFFFFF"/>
                </a:solidFill>
                <a:latin typeface="Garamond" pitchFamily="18"/>
                <a:ea typeface="Lucida Sans Unicode" pitchFamily="2"/>
                <a:cs typeface="Lucida Sans Unicode" pitchFamily="2"/>
              </a:defRPr>
            </a:defPPr>
            <a:lvl1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FFFFFF"/>
                </a:solidFill>
                <a:latin typeface="Garamond" pitchFamily="18"/>
                <a:ea typeface="Lucida Sans Unicode" pitchFamily="2"/>
                <a:cs typeface="Lucida Sans Unicode" pitchFamily="2"/>
              </a:defRPr>
            </a:lvl1pPr>
            <a:lvl2pPr marL="742680" marR="0" lvl="1" indent="-285480" algn="l" rtl="0" hangingPunct="0">
              <a:lnSpc>
                <a:spcPct val="100000"/>
              </a:lnSpc>
              <a:spcBef>
                <a:spcPts val="697"/>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baseline="0">
                <a:ln>
                  <a:noFill/>
                </a:ln>
                <a:solidFill>
                  <a:srgbClr val="FFFFFF"/>
                </a:solidFill>
                <a:latin typeface="Garamond" pitchFamily="18"/>
                <a:ea typeface="Lucida Sans Unicode" pitchFamily="2"/>
                <a:cs typeface="Lucida Sans Unicode"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baseline="0">
                <a:ln>
                  <a:noFill/>
                </a:ln>
                <a:solidFill>
                  <a:srgbClr val="FFFFFF"/>
                </a:solidFill>
                <a:latin typeface="Garamond" pitchFamily="18"/>
                <a:ea typeface="Lucida Sans Unicode" pitchFamily="2"/>
                <a:cs typeface="Lucida Sans Unicode"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baseline="0">
                <a:ln>
                  <a:noFill/>
                </a:ln>
                <a:solidFill>
                  <a:srgbClr val="FFFFFF"/>
                </a:solidFill>
                <a:latin typeface="Garamond" pitchFamily="18"/>
                <a:ea typeface="Lucida Sans Unicode" pitchFamily="2"/>
                <a:cs typeface="Lucida Sans Unicode"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9pPr>
          </a:lstStyle>
          <a:p>
            <a:pPr marL="0" lvl="0" indent="0">
              <a:buClr>
                <a:srgbClr val="000000"/>
              </a:buClr>
              <a:buSzPct val="45000"/>
              <a:buFont typeface="Wingdings" pitchFamily="2"/>
              <a:buChar char=""/>
            </a:pPr>
            <a:r>
              <a:rPr lang="en-US" dirty="0" smtClean="0">
                <a:latin typeface="+mn-lt"/>
              </a:rPr>
              <a:t>List 3 of your strengths/talents</a:t>
            </a:r>
            <a:endParaRPr lang="en-US" dirty="0">
              <a:latin typeface="+mn-lt"/>
            </a:endParaRPr>
          </a:p>
          <a:p>
            <a:pPr lvl="0" indent="-341280"/>
            <a:endParaRPr lang="en-US" dirty="0">
              <a:latin typeface="+mn-lt"/>
            </a:endParaRPr>
          </a:p>
          <a:p>
            <a:pPr marL="0" lvl="0" indent="0">
              <a:buClr>
                <a:srgbClr val="000000"/>
              </a:buClr>
              <a:buSzPct val="45000"/>
            </a:pPr>
            <a:endParaRPr lang="en-US" dirty="0">
              <a:latin typeface="+mn-lt"/>
            </a:endParaRPr>
          </a:p>
        </p:txBody>
      </p:sp>
      <p:pic>
        <p:nvPicPr>
          <p:cNvPr id="4" name="Picture 3"/>
          <p:cNvPicPr>
            <a:picLocks noChangeAspect="1"/>
          </p:cNvPicPr>
          <p:nvPr/>
        </p:nvPicPr>
        <p:blipFill>
          <a:blip r:embed="rId3">
            <a:lum/>
            <a:alphaModFix/>
          </a:blip>
          <a:srcRect/>
          <a:stretch>
            <a:fillRect/>
          </a:stretch>
        </p:blipFill>
        <p:spPr>
          <a:xfrm>
            <a:off x="6705720" y="4876920"/>
            <a:ext cx="1820880" cy="1493640"/>
          </a:xfrm>
          <a:prstGeom prst="rect">
            <a:avLst/>
          </a:prstGeom>
          <a:noFill/>
          <a:ln>
            <a:noFill/>
          </a:ln>
        </p:spPr>
      </p:pic>
    </p:spTree>
    <p:extLst>
      <p:ext uri="{BB962C8B-B14F-4D97-AF65-F5344CB8AC3E}">
        <p14:creationId xmlns:p14="http://schemas.microsoft.com/office/powerpoint/2010/main" val="1187088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smtClean="0"/>
              <a:t>Time Management</a:t>
            </a:r>
            <a:endParaRPr lang="en-US" dirty="0"/>
          </a:p>
        </p:txBody>
      </p:sp>
    </p:spTree>
    <p:extLst>
      <p:ext uri="{BB962C8B-B14F-4D97-AF65-F5344CB8AC3E}">
        <p14:creationId xmlns:p14="http://schemas.microsoft.com/office/powerpoint/2010/main" val="136601741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Management</a:t>
            </a:r>
            <a:endParaRPr lang="en-US" dirty="0"/>
          </a:p>
        </p:txBody>
      </p:sp>
      <p:sp>
        <p:nvSpPr>
          <p:cNvPr id="3" name="Content Placeholder 2"/>
          <p:cNvSpPr>
            <a:spLocks noGrp="1"/>
          </p:cNvSpPr>
          <p:nvPr>
            <p:ph idx="1"/>
          </p:nvPr>
        </p:nvSpPr>
        <p:spPr/>
        <p:txBody>
          <a:bodyPr/>
          <a:lstStyle/>
          <a:p>
            <a:r>
              <a:rPr lang="en-US" dirty="0" smtClean="0"/>
              <a:t>Time is a limited resource, you need to pick what to do and what not to do.</a:t>
            </a:r>
          </a:p>
          <a:p>
            <a:pPr marL="0" indent="0">
              <a:buNone/>
            </a:pP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6289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44045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Discipline = Time Management</a:t>
            </a:r>
            <a:endParaRPr lang="en-US" dirty="0"/>
          </a:p>
        </p:txBody>
      </p:sp>
      <p:sp>
        <p:nvSpPr>
          <p:cNvPr id="3" name="Content Placeholder 2"/>
          <p:cNvSpPr>
            <a:spLocks noGrp="1"/>
          </p:cNvSpPr>
          <p:nvPr>
            <p:ph idx="1"/>
          </p:nvPr>
        </p:nvSpPr>
        <p:spPr/>
        <p:txBody>
          <a:bodyPr/>
          <a:lstStyle/>
          <a:p>
            <a:r>
              <a:rPr lang="en-US" dirty="0" smtClean="0"/>
              <a:t>You need to keep track of the activities that you are spending time on.</a:t>
            </a:r>
          </a:p>
          <a:p>
            <a:r>
              <a:rPr lang="en-US" dirty="0" smtClean="0"/>
              <a:t>Make sure the activities you are doing are in line with your goals.</a:t>
            </a:r>
          </a:p>
          <a:p>
            <a:r>
              <a:rPr lang="en-US" dirty="0" smtClean="0"/>
              <a:t>If time seems out of control, it means you are out of control.</a:t>
            </a:r>
          </a:p>
          <a:p>
            <a:r>
              <a:rPr lang="en-US" dirty="0" smtClean="0"/>
              <a:t>You can change your habits to get back into control.</a:t>
            </a:r>
            <a:endParaRPr lang="en-US" dirty="0"/>
          </a:p>
        </p:txBody>
      </p:sp>
    </p:spTree>
    <p:extLst>
      <p:ext uri="{BB962C8B-B14F-4D97-AF65-F5344CB8AC3E}">
        <p14:creationId xmlns:p14="http://schemas.microsoft.com/office/powerpoint/2010/main" val="29533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Habits = Time Management</a:t>
            </a:r>
            <a:endParaRPr lang="en-US" dirty="0"/>
          </a:p>
        </p:txBody>
      </p:sp>
      <p:sp>
        <p:nvSpPr>
          <p:cNvPr id="3" name="Content Placeholder 2"/>
          <p:cNvSpPr>
            <a:spLocks noGrp="1"/>
          </p:cNvSpPr>
          <p:nvPr>
            <p:ph idx="1"/>
          </p:nvPr>
        </p:nvSpPr>
        <p:spPr/>
        <p:txBody>
          <a:bodyPr/>
          <a:lstStyle/>
          <a:p>
            <a:r>
              <a:rPr lang="en-US" dirty="0" smtClean="0"/>
              <a:t>Good habits can lead to better time utilization.</a:t>
            </a:r>
          </a:p>
          <a:p>
            <a:r>
              <a:rPr lang="en-US" dirty="0" smtClean="0"/>
              <a:t>A habit is a learned behavior and can be changed.</a:t>
            </a:r>
          </a:p>
          <a:p>
            <a:r>
              <a:rPr lang="en-US" dirty="0" smtClean="0"/>
              <a:t>The way to change habits is to change the way you think.</a:t>
            </a:r>
          </a:p>
          <a:p>
            <a:endParaRPr lang="en-US" dirty="0"/>
          </a:p>
        </p:txBody>
      </p:sp>
    </p:spTree>
    <p:extLst>
      <p:ext uri="{BB962C8B-B14F-4D97-AF65-F5344CB8AC3E}">
        <p14:creationId xmlns:p14="http://schemas.microsoft.com/office/powerpoint/2010/main" val="382354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“Whether you think that you can, or that you can't, you are usually right</a:t>
            </a:r>
            <a:r>
              <a:rPr lang="en-US" dirty="0" smtClean="0"/>
              <a:t>.</a:t>
            </a:r>
            <a:r>
              <a:rPr lang="en-US" dirty="0" smtClean="0">
                <a:effectLst/>
              </a:rPr>
              <a:t>”</a:t>
            </a:r>
          </a:p>
          <a:p>
            <a:pPr marL="0" indent="0" algn="r">
              <a:buNone/>
            </a:pPr>
            <a:r>
              <a:rPr lang="en-US" dirty="0" smtClean="0">
                <a:effectLst/>
              </a:rPr>
              <a:t>~ Henry Ford</a:t>
            </a:r>
            <a:endParaRPr lang="en-US" dirty="0">
              <a:effectLst/>
            </a:endParaRPr>
          </a:p>
        </p:txBody>
      </p:sp>
    </p:spTree>
    <p:extLst>
      <p:ext uri="{BB962C8B-B14F-4D97-AF65-F5344CB8AC3E}">
        <p14:creationId xmlns:p14="http://schemas.microsoft.com/office/powerpoint/2010/main" val="23601236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your mind</a:t>
            </a:r>
            <a:endParaRPr lang="en-US" dirty="0"/>
          </a:p>
        </p:txBody>
      </p:sp>
      <p:sp>
        <p:nvSpPr>
          <p:cNvPr id="3" name="Content Placeholder 2"/>
          <p:cNvSpPr>
            <a:spLocks noGrp="1"/>
          </p:cNvSpPr>
          <p:nvPr>
            <p:ph idx="1"/>
          </p:nvPr>
        </p:nvSpPr>
        <p:spPr/>
        <p:txBody>
          <a:bodyPr/>
          <a:lstStyle/>
          <a:p>
            <a:r>
              <a:rPr lang="en-US" dirty="0" smtClean="0"/>
              <a:t>You will act out what you believe in.</a:t>
            </a:r>
          </a:p>
          <a:p>
            <a:r>
              <a:rPr lang="en-US" dirty="0" smtClean="0"/>
              <a:t>You can’t manage time if you don’t believe you can.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200400"/>
            <a:ext cx="43053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24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your habits</a:t>
            </a:r>
            <a:endParaRPr lang="en-US" dirty="0"/>
          </a:p>
        </p:txBody>
      </p:sp>
      <p:sp>
        <p:nvSpPr>
          <p:cNvPr id="3" name="Content Placeholder 2"/>
          <p:cNvSpPr>
            <a:spLocks noGrp="1"/>
          </p:cNvSpPr>
          <p:nvPr>
            <p:ph idx="1"/>
          </p:nvPr>
        </p:nvSpPr>
        <p:spPr/>
        <p:txBody>
          <a:bodyPr/>
          <a:lstStyle/>
          <a:p>
            <a:r>
              <a:rPr lang="en-US" dirty="0" smtClean="0"/>
              <a:t>In order to determine what to change you must identify the bad habits.</a:t>
            </a:r>
          </a:p>
          <a:p>
            <a:r>
              <a:rPr lang="en-US" dirty="0" smtClean="0"/>
              <a:t>Take a couple of minutes to identify activities that you do that are time wasters.</a:t>
            </a:r>
          </a:p>
          <a:p>
            <a:r>
              <a:rPr lang="en-US" dirty="0" smtClean="0"/>
              <a:t>Examples: Video games, TV, surfing the net, etc.</a:t>
            </a:r>
          </a:p>
          <a:p>
            <a:r>
              <a:rPr lang="en-US" dirty="0" smtClean="0"/>
              <a:t>You can do this by looking at the time log you completed before the camp.</a:t>
            </a:r>
          </a:p>
          <a:p>
            <a:r>
              <a:rPr lang="en-US" dirty="0" smtClean="0"/>
              <a:t>Fill out the questions in your workbook.</a:t>
            </a:r>
          </a:p>
        </p:txBody>
      </p:sp>
      <p:pic>
        <p:nvPicPr>
          <p:cNvPr id="4" name="Picture 3"/>
          <p:cNvPicPr>
            <a:picLocks noChangeAspect="1"/>
          </p:cNvPicPr>
          <p:nvPr/>
        </p:nvPicPr>
        <p:blipFill>
          <a:blip r:embed="rId3">
            <a:lum/>
            <a:alphaModFix/>
          </a:blip>
          <a:srcRect/>
          <a:stretch>
            <a:fillRect/>
          </a:stretch>
        </p:blipFill>
        <p:spPr>
          <a:xfrm>
            <a:off x="7475520" y="5431622"/>
            <a:ext cx="1516080" cy="1243617"/>
          </a:xfrm>
          <a:prstGeom prst="rect">
            <a:avLst/>
          </a:prstGeom>
          <a:noFill/>
          <a:ln>
            <a:noFill/>
          </a:ln>
        </p:spPr>
      </p:pic>
    </p:spTree>
    <p:extLst>
      <p:ext uri="{BB962C8B-B14F-4D97-AF65-F5344CB8AC3E}">
        <p14:creationId xmlns:p14="http://schemas.microsoft.com/office/powerpoint/2010/main" val="242546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the change</a:t>
            </a:r>
            <a:endParaRPr lang="en-US" dirty="0"/>
          </a:p>
        </p:txBody>
      </p:sp>
      <p:sp>
        <p:nvSpPr>
          <p:cNvPr id="3" name="Content Placeholder 2"/>
          <p:cNvSpPr>
            <a:spLocks noGrp="1"/>
          </p:cNvSpPr>
          <p:nvPr>
            <p:ph idx="1"/>
          </p:nvPr>
        </p:nvSpPr>
        <p:spPr/>
        <p:txBody>
          <a:bodyPr/>
          <a:lstStyle/>
          <a:p>
            <a:r>
              <a:rPr lang="en-US" dirty="0" smtClean="0"/>
              <a:t>Now that you have identified time wasters, determine new habits to better use your time.</a:t>
            </a:r>
          </a:p>
          <a:p>
            <a:r>
              <a:rPr lang="en-US" dirty="0" smtClean="0"/>
              <a:t>Write down at least one new habit you want to form.</a:t>
            </a:r>
          </a:p>
          <a:p>
            <a:r>
              <a:rPr lang="en-US" dirty="0" smtClean="0"/>
              <a:t>Examples: Do homework in free periods, start to go to the gym, etc.</a:t>
            </a:r>
          </a:p>
        </p:txBody>
      </p:sp>
      <p:pic>
        <p:nvPicPr>
          <p:cNvPr id="4" name="Picture 3"/>
          <p:cNvPicPr>
            <a:picLocks noChangeAspect="1"/>
          </p:cNvPicPr>
          <p:nvPr/>
        </p:nvPicPr>
        <p:blipFill>
          <a:blip r:embed="rId3">
            <a:lum/>
            <a:alphaModFix/>
          </a:blip>
          <a:srcRect/>
          <a:stretch>
            <a:fillRect/>
          </a:stretch>
        </p:blipFill>
        <p:spPr>
          <a:xfrm>
            <a:off x="6629400" y="4800600"/>
            <a:ext cx="1905000" cy="1562642"/>
          </a:xfrm>
          <a:prstGeom prst="rect">
            <a:avLst/>
          </a:prstGeom>
          <a:noFill/>
          <a:ln>
            <a:noFill/>
          </a:ln>
        </p:spPr>
      </p:pic>
    </p:spTree>
    <p:extLst>
      <p:ext uri="{BB962C8B-B14F-4D97-AF65-F5344CB8AC3E}">
        <p14:creationId xmlns:p14="http://schemas.microsoft.com/office/powerpoint/2010/main" val="260625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Stick to it</a:t>
            </a:r>
            <a:endParaRPr lang="en-US" dirty="0"/>
          </a:p>
        </p:txBody>
      </p:sp>
      <p:sp>
        <p:nvSpPr>
          <p:cNvPr id="3" name="Content Placeholder 2"/>
          <p:cNvSpPr>
            <a:spLocks noGrp="1"/>
          </p:cNvSpPr>
          <p:nvPr>
            <p:ph idx="1"/>
          </p:nvPr>
        </p:nvSpPr>
        <p:spPr/>
        <p:txBody>
          <a:bodyPr/>
          <a:lstStyle/>
          <a:p>
            <a:r>
              <a:rPr lang="en-US" dirty="0" smtClean="0"/>
              <a:t>Make a strong commitment to the new habit.</a:t>
            </a:r>
          </a:p>
          <a:p>
            <a:r>
              <a:rPr lang="en-US" dirty="0" smtClean="0"/>
              <a:t>Make sure you let others know about your commitment.</a:t>
            </a:r>
          </a:p>
          <a:p>
            <a:r>
              <a:rPr lang="en-US" dirty="0" smtClean="0"/>
              <a:t>Create reminders to stick to your new habit.</a:t>
            </a:r>
          </a:p>
          <a:p>
            <a:r>
              <a:rPr lang="en-US" dirty="0" smtClean="0"/>
              <a:t>Don’t stray from your new habit until it becomes second nature.</a:t>
            </a:r>
          </a:p>
          <a:p>
            <a:r>
              <a:rPr lang="en-US" dirty="0" smtClean="0"/>
              <a:t>Thinking “Oh I can skip it just this once” means you have to start again.</a:t>
            </a:r>
          </a:p>
        </p:txBody>
      </p:sp>
    </p:spTree>
    <p:extLst>
      <p:ext uri="{BB962C8B-B14F-4D97-AF65-F5344CB8AC3E}">
        <p14:creationId xmlns:p14="http://schemas.microsoft.com/office/powerpoint/2010/main" val="69771309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others to help you!</a:t>
            </a:r>
            <a:endParaRPr lang="en-US" dirty="0"/>
          </a:p>
        </p:txBody>
      </p:sp>
      <p:sp>
        <p:nvSpPr>
          <p:cNvPr id="3" name="Content Placeholder 2"/>
          <p:cNvSpPr>
            <a:spLocks noGrp="1"/>
          </p:cNvSpPr>
          <p:nvPr>
            <p:ph idx="1"/>
          </p:nvPr>
        </p:nvSpPr>
        <p:spPr/>
        <p:txBody>
          <a:bodyPr/>
          <a:lstStyle/>
          <a:p>
            <a:r>
              <a:rPr lang="en-US" dirty="0" smtClean="0"/>
              <a:t>Make sure you get someone to keep you committed to your new habit.</a:t>
            </a:r>
          </a:p>
          <a:p>
            <a:r>
              <a:rPr lang="en-US" dirty="0" smtClean="0"/>
              <a:t>Could be a parent, friend, mentor, etc.</a:t>
            </a:r>
          </a:p>
          <a:p>
            <a:endParaRPr lang="en-US" dirty="0"/>
          </a:p>
        </p:txBody>
      </p:sp>
      <p:pic>
        <p:nvPicPr>
          <p:cNvPr id="411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1"/>
            <a:ext cx="295701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419600"/>
            <a:ext cx="3403334" cy="2268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8"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200401"/>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499314"/>
            <a:ext cx="2209799" cy="235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09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wrap="square" anchor="ctr">
            <a:spAutoFit/>
          </a:bodyPr>
          <a:lstStyle>
            <a:defPPr lvl="0">
              <a:buNone/>
            </a:defPPr>
            <a:lvl1pPr lvl="0">
              <a:buNone/>
            </a:lvl1pPr>
          </a:lstStyle>
          <a:p>
            <a:pPr lvl="0"/>
            <a:r>
              <a:rPr lang="en-US" dirty="0" smtClean="0">
                <a:effectLst>
                  <a:outerShdw blurRad="38100" dist="38100" dir="2700000" algn="tl">
                    <a:srgbClr val="000000">
                      <a:alpha val="43137"/>
                    </a:srgbClr>
                  </a:outerShdw>
                </a:effectLst>
                <a:latin typeface="+mn-lt"/>
              </a:rPr>
              <a:t>Know Yourself</a:t>
            </a:r>
            <a:endParaRPr lang="en-US" dirty="0">
              <a:effectLst>
                <a:outerShdw blurRad="38100" dist="38100" dir="2700000" algn="tl">
                  <a:srgbClr val="000000">
                    <a:alpha val="43137"/>
                  </a:srgbClr>
                </a:outerShdw>
              </a:effectLst>
              <a:latin typeface="+mn-lt"/>
            </a:endParaRPr>
          </a:p>
        </p:txBody>
      </p:sp>
      <p:sp>
        <p:nvSpPr>
          <p:cNvPr id="3" name="Text Placeholder 2"/>
          <p:cNvSpPr txBox="1">
            <a:spLocks noGrp="1"/>
          </p:cNvSpPr>
          <p:nvPr>
            <p:ph idx="1"/>
          </p:nvPr>
        </p:nvSpPr>
        <p:spPr/>
        <p:txBody>
          <a:bodyPr wrap="square" anchor="ctr">
            <a:spAutoFit/>
          </a:bodyPr>
          <a:lstStyle>
            <a:def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FFFFFF"/>
                </a:solidFill>
                <a:latin typeface="Garamond" pitchFamily="18"/>
                <a:ea typeface="Lucida Sans Unicode" pitchFamily="2"/>
                <a:cs typeface="Lucida Sans Unicode" pitchFamily="2"/>
              </a:defRPr>
            </a:defPPr>
            <a:lvl1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FFFFFF"/>
                </a:solidFill>
                <a:latin typeface="Garamond" pitchFamily="18"/>
                <a:ea typeface="Lucida Sans Unicode" pitchFamily="2"/>
                <a:cs typeface="Lucida Sans Unicode" pitchFamily="2"/>
              </a:defRPr>
            </a:lvl1pPr>
            <a:lvl2pPr marL="742680" marR="0" lvl="1" indent="-285480" algn="l" rtl="0" hangingPunct="0">
              <a:lnSpc>
                <a:spcPct val="100000"/>
              </a:lnSpc>
              <a:spcBef>
                <a:spcPts val="697"/>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baseline="0">
                <a:ln>
                  <a:noFill/>
                </a:ln>
                <a:solidFill>
                  <a:srgbClr val="FFFFFF"/>
                </a:solidFill>
                <a:latin typeface="Garamond" pitchFamily="18"/>
                <a:ea typeface="Lucida Sans Unicode" pitchFamily="2"/>
                <a:cs typeface="Lucida Sans Unicode"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baseline="0">
                <a:ln>
                  <a:noFill/>
                </a:ln>
                <a:solidFill>
                  <a:srgbClr val="FFFFFF"/>
                </a:solidFill>
                <a:latin typeface="Garamond" pitchFamily="18"/>
                <a:ea typeface="Lucida Sans Unicode" pitchFamily="2"/>
                <a:cs typeface="Lucida Sans Unicode"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baseline="0">
                <a:ln>
                  <a:noFill/>
                </a:ln>
                <a:solidFill>
                  <a:srgbClr val="FFFFFF"/>
                </a:solidFill>
                <a:latin typeface="Garamond" pitchFamily="18"/>
                <a:ea typeface="Lucida Sans Unicode" pitchFamily="2"/>
                <a:cs typeface="Lucida Sans Unicode"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9pPr>
          </a:lstStyle>
          <a:p>
            <a:pPr marL="0" lvl="0" indent="0">
              <a:buClr>
                <a:srgbClr val="000000"/>
              </a:buClr>
              <a:buSzPct val="45000"/>
              <a:buFont typeface="Wingdings" pitchFamily="2"/>
              <a:buChar char=""/>
            </a:pPr>
            <a:r>
              <a:rPr lang="en-US" dirty="0" smtClean="0">
                <a:latin typeface="+mn-lt"/>
              </a:rPr>
              <a:t>Take the test!</a:t>
            </a:r>
          </a:p>
          <a:p>
            <a:pPr marL="0" lvl="0" indent="0">
              <a:buClr>
                <a:srgbClr val="000000"/>
              </a:buClr>
              <a:buSzPct val="45000"/>
            </a:pPr>
            <a:endParaRPr lang="en-US" dirty="0" smtClean="0">
              <a:latin typeface="+mn-lt"/>
            </a:endParaRPr>
          </a:p>
          <a:p>
            <a:pPr marL="0" lvl="0" indent="0" algn="ctr">
              <a:buClr>
                <a:srgbClr val="000000"/>
              </a:buClr>
              <a:buSzPct val="45000"/>
            </a:pPr>
            <a:r>
              <a:rPr lang="en-US" sz="2400" dirty="0" smtClean="0">
                <a:latin typeface="+mn-lt"/>
              </a:rPr>
              <a:t>http</a:t>
            </a:r>
            <a:r>
              <a:rPr lang="en-US" sz="2400" dirty="0">
                <a:latin typeface="+mn-lt"/>
              </a:rPr>
              <a:t>://richardstep.com/richardstep-strengths-finder-rssf/</a:t>
            </a:r>
          </a:p>
          <a:p>
            <a:pPr lvl="0" indent="-341280"/>
            <a:endParaRPr lang="en-US" dirty="0">
              <a:latin typeface="+mn-lt"/>
            </a:endParaRPr>
          </a:p>
          <a:p>
            <a:pPr marL="0" lvl="0" indent="0">
              <a:buClr>
                <a:srgbClr val="000000"/>
              </a:buClr>
              <a:buSzPct val="45000"/>
            </a:pPr>
            <a:endParaRPr lang="en-US" dirty="0">
              <a:latin typeface="+mn-lt"/>
            </a:endParaRPr>
          </a:p>
        </p:txBody>
      </p:sp>
      <p:pic>
        <p:nvPicPr>
          <p:cNvPr id="4" name="Picture 3"/>
          <p:cNvPicPr>
            <a:picLocks noChangeAspect="1"/>
          </p:cNvPicPr>
          <p:nvPr/>
        </p:nvPicPr>
        <p:blipFill>
          <a:blip r:embed="rId3">
            <a:lum/>
            <a:alphaModFix/>
          </a:blip>
          <a:srcRect/>
          <a:stretch>
            <a:fillRect/>
          </a:stretch>
        </p:blipFill>
        <p:spPr>
          <a:xfrm>
            <a:off x="6705720" y="4876920"/>
            <a:ext cx="1820880" cy="1493640"/>
          </a:xfrm>
          <a:prstGeom prst="rect">
            <a:avLst/>
          </a:prstGeom>
          <a:noFill/>
          <a:ln>
            <a:noFill/>
          </a:ln>
        </p:spPr>
      </p:pic>
    </p:spTree>
    <p:extLst>
      <p:ext uri="{BB962C8B-B14F-4D97-AF65-F5344CB8AC3E}">
        <p14:creationId xmlns:p14="http://schemas.microsoft.com/office/powerpoint/2010/main" val="2734104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 Time Management</a:t>
            </a:r>
            <a:endParaRPr lang="en-US" dirty="0"/>
          </a:p>
        </p:txBody>
      </p:sp>
      <p:sp>
        <p:nvSpPr>
          <p:cNvPr id="3" name="Content Placeholder 2"/>
          <p:cNvSpPr>
            <a:spLocks noGrp="1"/>
          </p:cNvSpPr>
          <p:nvPr>
            <p:ph sz="half" idx="1"/>
          </p:nvPr>
        </p:nvSpPr>
        <p:spPr/>
        <p:txBody>
          <a:bodyPr/>
          <a:lstStyle/>
          <a:p>
            <a:r>
              <a:rPr lang="en-US" dirty="0" smtClean="0"/>
              <a:t>Positive Attitude</a:t>
            </a:r>
          </a:p>
          <a:p>
            <a:r>
              <a:rPr lang="en-US" dirty="0" smtClean="0"/>
              <a:t>Set Goals</a:t>
            </a:r>
          </a:p>
          <a:p>
            <a:r>
              <a:rPr lang="en-US" dirty="0" smtClean="0"/>
              <a:t>Set Priorities</a:t>
            </a:r>
          </a:p>
          <a:p>
            <a:r>
              <a:rPr lang="en-US" dirty="0" smtClean="0"/>
              <a:t>Analyze your time</a:t>
            </a:r>
          </a:p>
          <a:p>
            <a:r>
              <a:rPr lang="en-US" dirty="0" smtClean="0"/>
              <a:t>Plan what to do</a:t>
            </a:r>
          </a:p>
          <a:p>
            <a:r>
              <a:rPr lang="en-US" dirty="0" smtClean="0"/>
              <a:t>Schedule tasks</a:t>
            </a:r>
          </a:p>
        </p:txBody>
      </p:sp>
      <p:sp>
        <p:nvSpPr>
          <p:cNvPr id="4" name="Content Placeholder 3"/>
          <p:cNvSpPr>
            <a:spLocks noGrp="1"/>
          </p:cNvSpPr>
          <p:nvPr>
            <p:ph sz="half" idx="2"/>
          </p:nvPr>
        </p:nvSpPr>
        <p:spPr/>
        <p:txBody>
          <a:bodyPr/>
          <a:lstStyle/>
          <a:p>
            <a:r>
              <a:rPr lang="en-US" dirty="0"/>
              <a:t>Analyze and limit </a:t>
            </a:r>
            <a:r>
              <a:rPr lang="en-US" dirty="0" smtClean="0"/>
              <a:t>interruptions</a:t>
            </a:r>
          </a:p>
          <a:p>
            <a:r>
              <a:rPr lang="en-US" dirty="0" smtClean="0"/>
              <a:t>Meetings</a:t>
            </a:r>
          </a:p>
          <a:p>
            <a:r>
              <a:rPr lang="en-US" dirty="0" smtClean="0"/>
              <a:t>Communication</a:t>
            </a:r>
          </a:p>
          <a:p>
            <a:r>
              <a:rPr lang="en-US" dirty="0" smtClean="0"/>
              <a:t>Delegation</a:t>
            </a:r>
          </a:p>
          <a:p>
            <a:r>
              <a:rPr lang="en-US" dirty="0" smtClean="0"/>
              <a:t>Procrastination</a:t>
            </a:r>
          </a:p>
          <a:p>
            <a:r>
              <a:rPr lang="en-US" dirty="0" smtClean="0"/>
              <a:t>Team Time</a:t>
            </a:r>
          </a:p>
          <a:p>
            <a:endParaRPr lang="en-US" dirty="0"/>
          </a:p>
        </p:txBody>
      </p:sp>
    </p:spTree>
    <p:extLst>
      <p:ext uri="{BB962C8B-B14F-4D97-AF65-F5344CB8AC3E}">
        <p14:creationId xmlns:p14="http://schemas.microsoft.com/office/powerpoint/2010/main" val="231911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additive="base">
                                        <p:cTn id="4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calcmode="lin" valueType="num">
                                      <p:cBhvr additive="base">
                                        <p:cTn id="5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 calcmode="lin" valueType="num">
                                      <p:cBhvr additive="base">
                                        <p:cTn id="5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 calcmode="lin" valueType="num">
                                      <p:cBhvr additive="base">
                                        <p:cTn id="6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
                                            <p:txEl>
                                              <p:pRg st="5" end="5"/>
                                            </p:txEl>
                                          </p:spTgt>
                                        </p:tgtEl>
                                        <p:attrNameLst>
                                          <p:attrName>style.visibility</p:attrName>
                                        </p:attrNameLst>
                                      </p:cBhvr>
                                      <p:to>
                                        <p:strVal val="visible"/>
                                      </p:to>
                                    </p:set>
                                    <p:anim calcmode="lin" valueType="num">
                                      <p:cBhvr additive="base">
                                        <p:cTn id="7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Thoughts regarding Attitude</a:t>
            </a:r>
            <a:endParaRPr lang="en-US" dirty="0"/>
          </a:p>
        </p:txBody>
      </p:sp>
      <p:sp>
        <p:nvSpPr>
          <p:cNvPr id="6" name="Content Placeholder 5"/>
          <p:cNvSpPr>
            <a:spLocks noGrp="1"/>
          </p:cNvSpPr>
          <p:nvPr>
            <p:ph idx="1"/>
          </p:nvPr>
        </p:nvSpPr>
        <p:spPr/>
        <p:txBody>
          <a:bodyPr/>
          <a:lstStyle/>
          <a:p>
            <a:r>
              <a:rPr lang="en-US" dirty="0" smtClean="0"/>
              <a:t>It is not enough to know; you must also act.  Knowledge without action is powerless.</a:t>
            </a:r>
          </a:p>
          <a:p>
            <a:r>
              <a:rPr lang="en-US" dirty="0" smtClean="0"/>
              <a:t>Besides the noble art of getting things done, there is the noble art of leaving things undone.  The wisdom of life lies in eliminate the non essentials. ~ Chinese proverb</a:t>
            </a:r>
          </a:p>
          <a:p>
            <a:r>
              <a:rPr lang="en-US" dirty="0" smtClean="0"/>
              <a:t>“Habits are the key to success. Successful people form the habit of doing the things that others don’t like to do.  ~ Earl Nightingale</a:t>
            </a:r>
            <a:endParaRPr lang="en-US" dirty="0"/>
          </a:p>
        </p:txBody>
      </p:sp>
    </p:spTree>
    <p:extLst>
      <p:ext uri="{BB962C8B-B14F-4D97-AF65-F5344CB8AC3E}">
        <p14:creationId xmlns:p14="http://schemas.microsoft.com/office/powerpoint/2010/main" val="238857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Procrastination</a:t>
            </a:r>
            <a:endParaRPr lang="en-US" dirty="0"/>
          </a:p>
        </p:txBody>
      </p:sp>
      <p:sp>
        <p:nvSpPr>
          <p:cNvPr id="3" name="Content Placeholder 2"/>
          <p:cNvSpPr>
            <a:spLocks noGrp="1"/>
          </p:cNvSpPr>
          <p:nvPr>
            <p:ph idx="1"/>
          </p:nvPr>
        </p:nvSpPr>
        <p:spPr>
          <a:xfrm>
            <a:off x="457200" y="1219200"/>
            <a:ext cx="8229600" cy="5257800"/>
          </a:xfrm>
        </p:spPr>
        <p:txBody>
          <a:bodyPr/>
          <a:lstStyle/>
          <a:p>
            <a:r>
              <a:rPr lang="en-US" sz="2600" dirty="0" smtClean="0"/>
              <a:t>Why do people do it?</a:t>
            </a:r>
          </a:p>
          <a:p>
            <a:pPr lvl="1"/>
            <a:r>
              <a:rPr lang="en-US" sz="2600" dirty="0" smtClean="0"/>
              <a:t>When the task is unpleasant.</a:t>
            </a:r>
          </a:p>
          <a:p>
            <a:pPr lvl="1"/>
            <a:r>
              <a:rPr lang="en-US" sz="2600" dirty="0" smtClean="0"/>
              <a:t>When the task is difficult.</a:t>
            </a:r>
          </a:p>
          <a:p>
            <a:pPr lvl="1"/>
            <a:r>
              <a:rPr lang="en-US" sz="2600" dirty="0" smtClean="0"/>
              <a:t>When the task involves tough decisions.</a:t>
            </a:r>
          </a:p>
          <a:p>
            <a:r>
              <a:rPr lang="en-US" sz="2600" dirty="0" smtClean="0"/>
              <a:t>Putting things off does not make it disappear.</a:t>
            </a:r>
          </a:p>
          <a:p>
            <a:r>
              <a:rPr lang="en-US" sz="2600" dirty="0" smtClean="0"/>
              <a:t>It is better to address the task as soon as you can.</a:t>
            </a:r>
          </a:p>
          <a:p>
            <a:r>
              <a:rPr lang="en-US" sz="2600" dirty="0" smtClean="0"/>
              <a:t>Don’t defend your procrastination habit.  If you defend, deny, or rationalize it then you will not improve.</a:t>
            </a:r>
          </a:p>
          <a:p>
            <a:pPr lvl="1"/>
            <a:r>
              <a:rPr lang="en-US" sz="2200" dirty="0" smtClean="0"/>
              <a:t>Example: “Well, I am not really in the mood to do that right now” or “ I can always do it later”</a:t>
            </a:r>
          </a:p>
          <a:p>
            <a:r>
              <a:rPr lang="en-US" sz="2600" dirty="0" smtClean="0"/>
              <a:t>Make sure you accept the fact you are procrastinating and take action.</a:t>
            </a:r>
          </a:p>
        </p:txBody>
      </p:sp>
    </p:spTree>
    <p:extLst>
      <p:ext uri="{BB962C8B-B14F-4D97-AF65-F5344CB8AC3E}">
        <p14:creationId xmlns:p14="http://schemas.microsoft.com/office/powerpoint/2010/main" val="227079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handling Procrastination</a:t>
            </a:r>
            <a:endParaRPr lang="en-US" dirty="0"/>
          </a:p>
        </p:txBody>
      </p:sp>
      <p:sp>
        <p:nvSpPr>
          <p:cNvPr id="3" name="Content Placeholder 2"/>
          <p:cNvSpPr>
            <a:spLocks noGrp="1"/>
          </p:cNvSpPr>
          <p:nvPr>
            <p:ph idx="1"/>
          </p:nvPr>
        </p:nvSpPr>
        <p:spPr/>
        <p:txBody>
          <a:bodyPr/>
          <a:lstStyle/>
          <a:p>
            <a:r>
              <a:rPr lang="en-US" dirty="0" smtClean="0"/>
              <a:t>Do the toughest tasks first.</a:t>
            </a:r>
          </a:p>
          <a:p>
            <a:r>
              <a:rPr lang="en-US" dirty="0" smtClean="0"/>
              <a:t>Break big tasks into smaller ones.</a:t>
            </a:r>
          </a:p>
          <a:p>
            <a:r>
              <a:rPr lang="en-US" dirty="0" smtClean="0"/>
              <a:t>Don’t worry about it being perfect just try to complete it.</a:t>
            </a:r>
          </a:p>
          <a:p>
            <a:r>
              <a:rPr lang="en-US" dirty="0" smtClean="0"/>
              <a:t>Don’t wait for the right mood.  Just push yourself to start.</a:t>
            </a:r>
          </a:p>
          <a:p>
            <a:r>
              <a:rPr lang="en-US" dirty="0" smtClean="0"/>
              <a:t>Stick to deadlines.</a:t>
            </a:r>
          </a:p>
          <a:p>
            <a:r>
              <a:rPr lang="en-US" dirty="0" smtClean="0"/>
              <a:t>Promise yourself a reward if you complete the task.  Example: Video Games, TV, etc.</a:t>
            </a:r>
            <a:endParaRPr lang="en-US" dirty="0"/>
          </a:p>
        </p:txBody>
      </p:sp>
    </p:spTree>
    <p:extLst>
      <p:ext uri="{BB962C8B-B14F-4D97-AF65-F5344CB8AC3E}">
        <p14:creationId xmlns:p14="http://schemas.microsoft.com/office/powerpoint/2010/main" val="237697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Things to remember from Boot camp</a:t>
            </a:r>
            <a:endParaRPr lang="en-US" sz="4000" dirty="0"/>
          </a:p>
        </p:txBody>
      </p:sp>
      <p:sp>
        <p:nvSpPr>
          <p:cNvPr id="3" name="Content Placeholder 2"/>
          <p:cNvSpPr>
            <a:spLocks noGrp="1"/>
          </p:cNvSpPr>
          <p:nvPr>
            <p:ph idx="1"/>
          </p:nvPr>
        </p:nvSpPr>
        <p:spPr>
          <a:xfrm>
            <a:off x="457200" y="1295400"/>
            <a:ext cx="8229600" cy="5029200"/>
          </a:xfrm>
        </p:spPr>
        <p:txBody>
          <a:bodyPr/>
          <a:lstStyle/>
          <a:p>
            <a:r>
              <a:rPr lang="en-US" sz="2800" dirty="0" smtClean="0"/>
              <a:t>Be an initiator</a:t>
            </a:r>
          </a:p>
          <a:p>
            <a:r>
              <a:rPr lang="en-US" sz="2800" dirty="0" smtClean="0"/>
              <a:t>Understand the makeup of your team</a:t>
            </a:r>
          </a:p>
          <a:p>
            <a:r>
              <a:rPr lang="en-US" sz="2800" dirty="0" smtClean="0"/>
              <a:t>Know your strengths and hone them</a:t>
            </a:r>
          </a:p>
          <a:p>
            <a:r>
              <a:rPr lang="en-US" sz="2800" dirty="0" smtClean="0"/>
              <a:t>Drive towards excellence in everything you do</a:t>
            </a:r>
          </a:p>
          <a:p>
            <a:r>
              <a:rPr lang="en-US" sz="2800" dirty="0" smtClean="0"/>
              <a:t>Improve and maintain your relationships</a:t>
            </a:r>
          </a:p>
          <a:p>
            <a:r>
              <a:rPr lang="en-US" sz="2800" dirty="0" smtClean="0"/>
              <a:t>Have empathy for others</a:t>
            </a:r>
          </a:p>
          <a:p>
            <a:r>
              <a:rPr lang="en-US" sz="2800" dirty="0" smtClean="0"/>
              <a:t>Sharpen the Saw</a:t>
            </a:r>
          </a:p>
          <a:p>
            <a:r>
              <a:rPr lang="en-US" sz="2800" dirty="0" smtClean="0"/>
              <a:t>Practice your presentation skills</a:t>
            </a:r>
          </a:p>
          <a:p>
            <a:r>
              <a:rPr lang="en-US" sz="2800" dirty="0" smtClean="0"/>
              <a:t>Inspire and motivate others</a:t>
            </a:r>
          </a:p>
          <a:p>
            <a:r>
              <a:rPr lang="en-US" sz="2800" dirty="0" smtClean="0"/>
              <a:t>Don’t procrastinate and effectively utilize your time</a:t>
            </a:r>
          </a:p>
        </p:txBody>
      </p:sp>
    </p:spTree>
    <p:extLst>
      <p:ext uri="{BB962C8B-B14F-4D97-AF65-F5344CB8AC3E}">
        <p14:creationId xmlns:p14="http://schemas.microsoft.com/office/powerpoint/2010/main" val="165775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blurRad="38100" dist="38100" dir="2700000" algn="tl">
                    <a:srgbClr val="000000">
                      <a:alpha val="43137"/>
                    </a:srgbClr>
                  </a:outerShdw>
                </a:effectLst>
                <a:latin typeface="+mj-lt"/>
                <a:ea typeface="Arial Unicode MS" pitchFamily="2"/>
                <a:cs typeface="Tahoma" pitchFamily="2"/>
              </a:rPr>
              <a:t>Maximize Your Team</a:t>
            </a:r>
          </a:p>
        </p:txBody>
      </p:sp>
      <p:sp>
        <p:nvSpPr>
          <p:cNvPr id="3" name="Freeform 2"/>
          <p:cNvSpPr/>
          <p:nvPr/>
        </p:nvSpPr>
        <p:spPr>
          <a:xfrm>
            <a:off x="457200" y="1371598"/>
            <a:ext cx="8229600" cy="480060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342900" marR="0" lvl="0" indent="-342900" rtl="0" hangingPunct="1">
              <a:spcBef>
                <a:spcPts val="697"/>
              </a:spcBef>
              <a:spcAft>
                <a:spcPts val="0"/>
              </a:spcAft>
              <a:buClr>
                <a:srgbClr val="FFCC00"/>
              </a:buClr>
              <a:buSzPct val="70000"/>
              <a:buFont typeface="Wingdings" pitchFamily="2" charset="2"/>
              <a:buChar char="§"/>
              <a:tabLst/>
            </a:pPr>
            <a:r>
              <a:rPr lang="en-US" sz="2400" dirty="0">
                <a:effectLst>
                  <a:outerShdw dist="17961" dir="2700000">
                    <a:scrgbClr r="0" g="0" b="0"/>
                  </a:outerShdw>
                </a:effectLst>
                <a:latin typeface="+mn-lt"/>
                <a:ea typeface="Arial Unicode MS" pitchFamily="2"/>
                <a:cs typeface="Tahoma" pitchFamily="2"/>
              </a:rPr>
              <a:t>Recruit based on the individual’s strengths and how they can maximize the rest of the group’s </a:t>
            </a:r>
            <a:r>
              <a:rPr lang="en-US" sz="2400" dirty="0" smtClean="0">
                <a:effectLst>
                  <a:outerShdw dist="17961" dir="2700000">
                    <a:scrgbClr r="0" g="0" b="0"/>
                  </a:outerShdw>
                </a:effectLst>
                <a:latin typeface="+mn-lt"/>
                <a:ea typeface="Arial Unicode MS" pitchFamily="2"/>
                <a:cs typeface="Tahoma" pitchFamily="2"/>
              </a:rPr>
              <a:t>strengths</a:t>
            </a:r>
          </a:p>
          <a:p>
            <a:pPr marR="0" lvl="0" rtl="0" hangingPunct="1">
              <a:spcBef>
                <a:spcPts val="697"/>
              </a:spcBef>
              <a:spcAft>
                <a:spcPts val="0"/>
              </a:spcAft>
              <a:buClr>
                <a:srgbClr val="FFCC00"/>
              </a:buClr>
              <a:buSzPct val="70000"/>
              <a:tabLst/>
            </a:pPr>
            <a:endParaRPr lang="en-US" sz="2400" dirty="0">
              <a:effectLst>
                <a:outerShdw dist="17961" dir="2700000">
                  <a:scrgbClr r="0" g="0" b="0"/>
                </a:outerShdw>
              </a:effectLst>
              <a:latin typeface="+mn-lt"/>
              <a:ea typeface="Arial Unicode MS" pitchFamily="2"/>
              <a:cs typeface="Tahoma" pitchFamily="2"/>
            </a:endParaRPr>
          </a:p>
          <a:p>
            <a:pPr marL="342900" marR="0" lvl="0" indent="-342900" rtl="0" hangingPunct="1">
              <a:spcBef>
                <a:spcPts val="697"/>
              </a:spcBef>
              <a:spcAft>
                <a:spcPts val="0"/>
              </a:spcAft>
              <a:buClr>
                <a:srgbClr val="FFCC00"/>
              </a:buClr>
              <a:buSzPct val="70000"/>
              <a:buFont typeface="Wingdings" pitchFamily="2" charset="2"/>
              <a:buChar char="§"/>
              <a:tabLst/>
            </a:pPr>
            <a:r>
              <a:rPr lang="en-US" sz="2400" dirty="0">
                <a:effectLst>
                  <a:outerShdw dist="17961" dir="2700000">
                    <a:scrgbClr r="0" g="0" b="0"/>
                  </a:outerShdw>
                </a:effectLst>
                <a:latin typeface="+mn-lt"/>
                <a:ea typeface="Arial Unicode MS" pitchFamily="2"/>
                <a:cs typeface="Tahoma" pitchFamily="2"/>
              </a:rPr>
              <a:t>Four distinct domains of leadership strength:</a:t>
            </a:r>
          </a:p>
          <a:p>
            <a:pPr marL="800100" lvl="2" indent="-342900">
              <a:spcBef>
                <a:spcPts val="598"/>
              </a:spcBef>
              <a:spcAft>
                <a:spcPts val="0"/>
              </a:spcAft>
              <a:buClr>
                <a:srgbClr val="A886E0"/>
              </a:buClr>
              <a:buSzPct val="70000"/>
              <a:buFont typeface="Wingdings" pitchFamily="2" charset="2"/>
              <a:buChar char="§"/>
            </a:pPr>
            <a:r>
              <a:rPr lang="en-US" sz="2400" b="0" i="0" u="sng" strike="noStrike" baseline="0" dirty="0">
                <a:solidFill>
                  <a:srgbClr val="FFFFFF"/>
                </a:solidFill>
                <a:effectLst>
                  <a:outerShdw dist="17961" dir="2700000">
                    <a:scrgbClr r="0" g="0" b="0"/>
                  </a:outerShdw>
                </a:effectLst>
                <a:uFillTx/>
                <a:latin typeface="+mn-lt"/>
                <a:ea typeface="Lucida Sans Unicode" pitchFamily="2"/>
                <a:cs typeface="Lucida Sans Unicode" pitchFamily="2"/>
              </a:rPr>
              <a:t>Executing</a:t>
            </a:r>
            <a:r>
              <a:rPr lang="en-US" sz="24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 know how to make things happen</a:t>
            </a:r>
          </a:p>
          <a:p>
            <a:pPr marL="800100" lvl="2" indent="-342900">
              <a:spcBef>
                <a:spcPts val="598"/>
              </a:spcBef>
              <a:spcAft>
                <a:spcPts val="0"/>
              </a:spcAft>
              <a:buClr>
                <a:srgbClr val="A886E0"/>
              </a:buClr>
              <a:buSzPct val="70000"/>
              <a:buFont typeface="Wingdings" pitchFamily="2" charset="2"/>
              <a:buChar char="§"/>
            </a:pPr>
            <a:r>
              <a:rPr lang="en-US" sz="2400" b="0" i="0" u="sng" strike="noStrike" baseline="0" dirty="0">
                <a:solidFill>
                  <a:srgbClr val="FFFFFF"/>
                </a:solidFill>
                <a:effectLst>
                  <a:outerShdw dist="17961" dir="2700000">
                    <a:scrgbClr r="0" g="0" b="0"/>
                  </a:outerShdw>
                </a:effectLst>
                <a:uFillTx/>
                <a:latin typeface="+mn-lt"/>
                <a:ea typeface="Lucida Sans Unicode" pitchFamily="2"/>
                <a:cs typeface="Lucida Sans Unicode" pitchFamily="2"/>
              </a:rPr>
              <a:t>Influencing</a:t>
            </a:r>
            <a:r>
              <a:rPr lang="en-US" sz="24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 help their team reach a broader audience; selling the team’s ideas inside and outside the organization</a:t>
            </a:r>
          </a:p>
          <a:p>
            <a:pPr marL="800100" lvl="2" indent="-342900">
              <a:spcBef>
                <a:spcPts val="598"/>
              </a:spcBef>
              <a:spcAft>
                <a:spcPts val="0"/>
              </a:spcAft>
              <a:buClr>
                <a:srgbClr val="A886E0"/>
              </a:buClr>
              <a:buSzPct val="70000"/>
              <a:buFont typeface="Wingdings" pitchFamily="2" charset="2"/>
              <a:buChar char="§"/>
            </a:pPr>
            <a:r>
              <a:rPr lang="en-US" sz="2400" b="0" i="0" u="sng" strike="noStrike" baseline="0" dirty="0">
                <a:solidFill>
                  <a:srgbClr val="FFFFFF"/>
                </a:solidFill>
                <a:effectLst>
                  <a:outerShdw dist="17961" dir="2700000">
                    <a:scrgbClr r="0" g="0" b="0"/>
                  </a:outerShdw>
                </a:effectLst>
                <a:uFillTx/>
                <a:latin typeface="+mn-lt"/>
                <a:ea typeface="Lucida Sans Unicode" pitchFamily="2"/>
                <a:cs typeface="Lucida Sans Unicode" pitchFamily="2"/>
              </a:rPr>
              <a:t>Relationship Building</a:t>
            </a:r>
            <a:r>
              <a:rPr lang="en-US" sz="24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 hold the team together</a:t>
            </a:r>
          </a:p>
          <a:p>
            <a:pPr marL="800100" lvl="2" indent="-342900">
              <a:spcBef>
                <a:spcPts val="598"/>
              </a:spcBef>
              <a:spcAft>
                <a:spcPts val="0"/>
              </a:spcAft>
              <a:buClr>
                <a:srgbClr val="A886E0"/>
              </a:buClr>
              <a:buSzPct val="70000"/>
              <a:buFont typeface="Wingdings" pitchFamily="2" charset="2"/>
              <a:buChar char="§"/>
            </a:pPr>
            <a:r>
              <a:rPr lang="en-US" sz="2400" b="0" i="0" u="sng" strike="noStrike" baseline="0" dirty="0">
                <a:solidFill>
                  <a:srgbClr val="FFFFFF"/>
                </a:solidFill>
                <a:effectLst>
                  <a:outerShdw dist="17961" dir="2700000">
                    <a:scrgbClr r="0" g="0" b="0"/>
                  </a:outerShdw>
                </a:effectLst>
                <a:uFillTx/>
                <a:latin typeface="+mn-lt"/>
                <a:ea typeface="Lucida Sans Unicode" pitchFamily="2"/>
                <a:cs typeface="Lucida Sans Unicode" pitchFamily="2"/>
              </a:rPr>
              <a:t>Strategic Thinking</a:t>
            </a:r>
            <a:r>
              <a:rPr lang="en-US" sz="24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 keep everyone focused on </a:t>
            </a:r>
            <a:r>
              <a:rPr lang="en-US" sz="2400" b="0" i="1"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what could be</a:t>
            </a:r>
            <a:r>
              <a:rPr lang="en-US" sz="24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 help the team make better decisions</a:t>
            </a:r>
          </a:p>
        </p:txBody>
      </p:sp>
    </p:spTree>
    <p:extLst>
      <p:ext uri="{BB962C8B-B14F-4D97-AF65-F5344CB8AC3E}">
        <p14:creationId xmlns:p14="http://schemas.microsoft.com/office/powerpoint/2010/main" val="4126613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b="1" dirty="0">
                <a:solidFill>
                  <a:srgbClr val="E5E5FF"/>
                </a:solidFill>
                <a:effectLst>
                  <a:outerShdw dist="17961" dir="2700000">
                    <a:scrgbClr r="0" g="0" b="0"/>
                  </a:outerShdw>
                </a:effectLst>
                <a:latin typeface="+mn-lt"/>
                <a:ea typeface="Arial Unicode MS" pitchFamily="2"/>
                <a:cs typeface="Tahoma" pitchFamily="2"/>
              </a:rPr>
              <a:t>Maximize Your Team (cont)</a:t>
            </a:r>
          </a:p>
        </p:txBody>
      </p:sp>
      <p:sp>
        <p:nvSpPr>
          <p:cNvPr id="3" name="Freeform 2"/>
          <p:cNvSpPr/>
          <p:nvPr/>
        </p:nvSpPr>
        <p:spPr>
          <a:xfrm>
            <a:off x="457200" y="1600200"/>
            <a:ext cx="8381879"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spcBef>
                <a:spcPts val="697"/>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A good team has representation of each of these domains – makes a well-rounded team</a:t>
            </a:r>
          </a:p>
          <a:p>
            <a:pPr marL="0" marR="0" lvl="1" indent="0" algn="l" rtl="0" hangingPunct="1">
              <a:lnSpc>
                <a:spcPct val="100000"/>
              </a:lnSpc>
              <a:spcBef>
                <a:spcPts val="598"/>
              </a:spcBef>
              <a:spcAft>
                <a:spcPts val="0"/>
              </a:spcAft>
              <a:buClr>
                <a:srgbClr val="A886E0"/>
              </a:buClr>
              <a:buSzPct val="70000"/>
              <a:buFont typeface="Wingdings" pitchFamily="2"/>
              <a:buChar char=""/>
              <a:tabLst/>
            </a:pPr>
            <a:endParaRPr lang="en-US" sz="2400" b="0" i="0" u="none" strike="noStrike" baseline="0" dirty="0" smtClean="0">
              <a:solidFill>
                <a:srgbClr val="FFFFFF"/>
              </a:solidFill>
              <a:effectLst>
                <a:outerShdw dist="17961" dir="2700000">
                  <a:scrgbClr r="0" g="0" b="0"/>
                </a:outerShdw>
              </a:effectLst>
              <a:latin typeface="+mn-lt"/>
              <a:ea typeface="Lucida Sans Unicode" pitchFamily="2"/>
              <a:cs typeface="Lucida Sans Unicode" pitchFamily="2"/>
            </a:endParaRPr>
          </a:p>
          <a:p>
            <a:pPr marL="0" marR="0" lvl="1" indent="0" algn="l" rtl="0" hangingPunct="1">
              <a:lnSpc>
                <a:spcPct val="100000"/>
              </a:lnSpc>
              <a:spcBef>
                <a:spcPts val="598"/>
              </a:spcBef>
              <a:spcAft>
                <a:spcPts val="0"/>
              </a:spcAft>
              <a:buClr>
                <a:srgbClr val="A886E0"/>
              </a:buClr>
              <a:buSzPct val="70000"/>
              <a:buFont typeface="Wingdings" pitchFamily="2"/>
              <a:buChar char=""/>
              <a:tabLst/>
            </a:pPr>
            <a:endParaRPr lang="en-US" sz="2400" b="0" i="0" u="none" strike="noStrike" baseline="0" dirty="0" smtClean="0">
              <a:solidFill>
                <a:srgbClr val="FFFFFF"/>
              </a:solidFill>
              <a:effectLst>
                <a:outerShdw dist="17961" dir="2700000">
                  <a:scrgbClr r="0" g="0" b="0"/>
                </a:outerShdw>
              </a:effectLst>
              <a:latin typeface="+mn-lt"/>
              <a:ea typeface="Lucida Sans Unicode" pitchFamily="2"/>
              <a:cs typeface="Lucida Sans Unicode" pitchFamily="2"/>
            </a:endParaRPr>
          </a:p>
          <a:p>
            <a:pPr marL="0" marR="0" lvl="1" indent="0" algn="l" rtl="0" hangingPunct="1">
              <a:lnSpc>
                <a:spcPct val="100000"/>
              </a:lnSpc>
              <a:spcBef>
                <a:spcPts val="598"/>
              </a:spcBef>
              <a:spcAft>
                <a:spcPts val="0"/>
              </a:spcAft>
              <a:buClr>
                <a:srgbClr val="A886E0"/>
              </a:buClr>
              <a:buSzPct val="70000"/>
              <a:buFont typeface="Wingdings" pitchFamily="2"/>
              <a:buChar char=""/>
              <a:tabLst/>
            </a:pPr>
            <a:r>
              <a:rPr lang="en-US" sz="2400" b="0" i="0" u="none" strike="noStrike" baseline="0" dirty="0" smtClean="0">
                <a:solidFill>
                  <a:srgbClr val="FFFFFF"/>
                </a:solidFill>
                <a:effectLst>
                  <a:outerShdw dist="17961" dir="2700000">
                    <a:scrgbClr r="0" g="0" b="0"/>
                  </a:outerShdw>
                </a:effectLst>
                <a:latin typeface="+mn-lt"/>
                <a:ea typeface="Lucida Sans Unicode" pitchFamily="2"/>
                <a:cs typeface="Lucida Sans Unicode" pitchFamily="2"/>
              </a:rPr>
              <a:t>Example </a:t>
            </a:r>
            <a:r>
              <a:rPr lang="en-US" sz="24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 My strengths are</a:t>
            </a:r>
            <a:r>
              <a:rPr lang="en-US" sz="2400" b="0" i="0" u="none" strike="noStrike" baseline="0" dirty="0" smtClean="0">
                <a:solidFill>
                  <a:srgbClr val="FFFFFF"/>
                </a:solidFill>
                <a:effectLst>
                  <a:outerShdw dist="17961" dir="2700000">
                    <a:scrgbClr r="0" g="0" b="0"/>
                  </a:outerShdw>
                </a:effectLst>
                <a:latin typeface="+mn-lt"/>
                <a:ea typeface="Lucida Sans Unicode" pitchFamily="2"/>
                <a:cs typeface="Lucida Sans Unicode" pitchFamily="2"/>
              </a:rPr>
              <a:t>:</a:t>
            </a:r>
            <a:endParaRPr lang="en-US" sz="24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endParaRPr>
          </a:p>
        </p:txBody>
      </p:sp>
      <p:graphicFrame>
        <p:nvGraphicFramePr>
          <p:cNvPr id="6" name="Group 43"/>
          <p:cNvGraphicFramePr>
            <a:graphicFrameLocks/>
          </p:cNvGraphicFramePr>
          <p:nvPr>
            <p:extLst>
              <p:ext uri="{D42A27DB-BD31-4B8C-83A1-F6EECF244321}">
                <p14:modId xmlns:p14="http://schemas.microsoft.com/office/powerpoint/2010/main" val="3539333400"/>
              </p:ext>
            </p:extLst>
          </p:nvPr>
        </p:nvGraphicFramePr>
        <p:xfrm>
          <a:off x="1295400" y="4343400"/>
          <a:ext cx="6248400" cy="1737224"/>
        </p:xfrm>
        <a:graphic>
          <a:graphicData uri="http://schemas.openxmlformats.org/drawingml/2006/table">
            <a:tbl>
              <a:tblPr/>
              <a:tblGrid>
                <a:gridCol w="1371600"/>
                <a:gridCol w="1625600"/>
                <a:gridCol w="1625600"/>
                <a:gridCol w="1625600"/>
              </a:tblGrid>
              <a:tr h="63984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Executing</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Influencing</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Relationship Building </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Strategic Thinking</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62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Achiever</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Command</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Intellection</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626">
                <a:tc>
                  <a:txBody>
                    <a:bodyPr/>
                    <a:lstStyle/>
                    <a:p>
                      <a:endParaRPr lang="en-US" dirty="0"/>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Analytical</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626">
                <a:tc>
                  <a:txBody>
                    <a:bodyPr/>
                    <a:lstStyle/>
                    <a:p>
                      <a:endParaRPr lang="en-US" dirty="0"/>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Input</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2311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685799" y="1523880"/>
            <a:ext cx="7772400" cy="31384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b="1" i="1" dirty="0">
                <a:solidFill>
                  <a:schemeClr val="tx2"/>
                </a:solidFill>
                <a:effectLst>
                  <a:outerShdw dist="17961" dir="2700000">
                    <a:scrgbClr r="0" g="0" b="0"/>
                  </a:outerShdw>
                </a:effectLst>
                <a:latin typeface="Times New Roman" pitchFamily="18"/>
                <a:ea typeface="Arial Unicode MS" pitchFamily="2"/>
                <a:cs typeface="Tahoma" pitchFamily="2"/>
              </a:rPr>
              <a:t>“The most effective leaders stay true to who they are – and then make sure they have the right people around them to create unprecedented growth.”</a:t>
            </a:r>
          </a:p>
        </p:txBody>
      </p:sp>
    </p:spTree>
    <p:extLst>
      <p:ext uri="{BB962C8B-B14F-4D97-AF65-F5344CB8AC3E}">
        <p14:creationId xmlns:p14="http://schemas.microsoft.com/office/powerpoint/2010/main" val="2107203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130320"/>
            <a:ext cx="8229600" cy="1431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dist="17961" dir="2700000">
                    <a:scrgbClr r="0" g="0" b="0"/>
                  </a:outerShdw>
                </a:effectLst>
                <a:latin typeface="+mn-lt"/>
                <a:ea typeface="Arial Unicode MS" pitchFamily="2"/>
                <a:cs typeface="Tahoma" pitchFamily="2"/>
              </a:rPr>
              <a:t>Understanding Why People Follow</a:t>
            </a: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Critical to know what the people around you need and expect from </a:t>
            </a:r>
            <a:r>
              <a:rPr lang="en-US" sz="3200" dirty="0" smtClean="0">
                <a:effectLst>
                  <a:outerShdw dist="17961" dir="2700000">
                    <a:scrgbClr r="0" g="0" b="0"/>
                  </a:outerShdw>
                </a:effectLst>
                <a:latin typeface="+mn-lt"/>
                <a:ea typeface="Arial Unicode MS" pitchFamily="2"/>
                <a:cs typeface="Tahoma" pitchFamily="2"/>
              </a:rPr>
              <a:t>you</a:t>
            </a:r>
          </a:p>
          <a:p>
            <a:pPr marL="0" marR="0" lvl="0" indent="0" rtl="0" hangingPunct="1">
              <a:spcBef>
                <a:spcPts val="799"/>
              </a:spcBef>
              <a:spcAft>
                <a:spcPts val="0"/>
              </a:spcAft>
              <a:buClr>
                <a:srgbClr val="FFCC00"/>
              </a:buClr>
              <a:buSzPct val="70000"/>
              <a:tabLst/>
            </a:pPr>
            <a:endParaRPr lang="en-US" sz="3200" dirty="0">
              <a:effectLst>
                <a:outerShdw dist="17961" dir="2700000">
                  <a:scrgbClr r="0" g="0" b="0"/>
                </a:outerShdw>
              </a:effectLst>
              <a:latin typeface="+mn-lt"/>
              <a:ea typeface="Arial Unicode MS" pitchFamily="2"/>
              <a:cs typeface="Tahoma" pitchFamily="2"/>
            </a:endParaRPr>
          </a:p>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Followers’ 4 Basic Needs:</a:t>
            </a:r>
          </a:p>
          <a:p>
            <a:pPr marL="457200" lvl="2">
              <a:spcBef>
                <a:spcPts val="697"/>
              </a:spcBef>
              <a:spcAft>
                <a:spcPts val="0"/>
              </a:spcAft>
              <a:buClr>
                <a:srgbClr val="A886E0"/>
              </a:buClr>
              <a:buSzPct val="70000"/>
              <a:buAutoNum type="arabicParenR"/>
            </a:pPr>
            <a:r>
              <a:rPr lang="en-US" sz="28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Trust (honesty, integrity, respect)</a:t>
            </a:r>
          </a:p>
          <a:p>
            <a:pPr marL="457200" lvl="2">
              <a:spcBef>
                <a:spcPts val="697"/>
              </a:spcBef>
              <a:spcAft>
                <a:spcPts val="0"/>
              </a:spcAft>
              <a:buClr>
                <a:srgbClr val="A886E0"/>
              </a:buClr>
              <a:buSzPct val="70000"/>
              <a:buAutoNum type="arabicParenR"/>
            </a:pPr>
            <a:r>
              <a:rPr lang="en-US" sz="28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Compassion (caring, friendship, happiness, love)</a:t>
            </a:r>
          </a:p>
          <a:p>
            <a:pPr marL="457200" lvl="2">
              <a:spcBef>
                <a:spcPts val="697"/>
              </a:spcBef>
              <a:spcAft>
                <a:spcPts val="0"/>
              </a:spcAft>
              <a:buClr>
                <a:srgbClr val="A886E0"/>
              </a:buClr>
              <a:buSzPct val="70000"/>
              <a:buAutoNum type="arabicParenR"/>
            </a:pPr>
            <a:r>
              <a:rPr lang="en-US" sz="28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Stability (security, strength, support, peace)</a:t>
            </a:r>
          </a:p>
          <a:p>
            <a:pPr marL="457200" lvl="2">
              <a:spcBef>
                <a:spcPts val="697"/>
              </a:spcBef>
              <a:spcAft>
                <a:spcPts val="0"/>
              </a:spcAft>
              <a:buClr>
                <a:srgbClr val="A886E0"/>
              </a:buClr>
              <a:buSzPct val="70000"/>
              <a:buAutoNum type="arabicParenR"/>
            </a:pPr>
            <a:r>
              <a:rPr lang="en-US" sz="28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Hope (direction, faith, guidance)</a:t>
            </a:r>
          </a:p>
          <a:p>
            <a:pPr marL="914400" lvl="4">
              <a:spcBef>
                <a:spcPts val="598"/>
              </a:spcBef>
              <a:spcAft>
                <a:spcPts val="0"/>
              </a:spcAft>
              <a:buClr>
                <a:srgbClr val="E5E5FF"/>
              </a:buClr>
              <a:buSzPct val="70000"/>
              <a:buFont typeface="Garamond" pitchFamily="18"/>
              <a:buChar char="–"/>
            </a:pPr>
            <a:r>
              <a:rPr lang="en-US" sz="24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A higher level need; future</a:t>
            </a:r>
          </a:p>
        </p:txBody>
      </p:sp>
    </p:spTree>
    <p:extLst>
      <p:ext uri="{BB962C8B-B14F-4D97-AF65-F5344CB8AC3E}">
        <p14:creationId xmlns:p14="http://schemas.microsoft.com/office/powerpoint/2010/main" val="920529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190440"/>
            <a:ext cx="8229600" cy="1311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dirty="0">
                <a:solidFill>
                  <a:schemeClr val="tx2"/>
                </a:solidFill>
                <a:effectLst>
                  <a:outerShdw dist="17961" dir="2700000">
                    <a:scrgbClr r="0" g="0" b="0"/>
                  </a:outerShdw>
                </a:effectLst>
                <a:latin typeface="+mn-lt"/>
                <a:ea typeface="Arial Unicode MS" pitchFamily="2"/>
                <a:cs typeface="Tahoma" pitchFamily="2"/>
              </a:rPr>
              <a:t>Understanding Why People </a:t>
            </a:r>
            <a:r>
              <a:rPr lang="en-US" sz="4000" dirty="0" smtClean="0">
                <a:solidFill>
                  <a:schemeClr val="tx2"/>
                </a:solidFill>
                <a:effectLst>
                  <a:outerShdw dist="17961" dir="2700000">
                    <a:scrgbClr r="0" g="0" b="0"/>
                  </a:outerShdw>
                </a:effectLst>
                <a:latin typeface="+mn-lt"/>
                <a:ea typeface="Arial Unicode MS" pitchFamily="2"/>
                <a:cs typeface="Tahoma" pitchFamily="2"/>
              </a:rPr>
              <a:t>Follow</a:t>
            </a:r>
            <a:endParaRPr lang="en-US" sz="4000" dirty="0">
              <a:solidFill>
                <a:schemeClr val="tx2"/>
              </a:solidFill>
              <a:effectLst>
                <a:outerShdw dist="17961" dir="2700000">
                  <a:scrgbClr r="0" g="0" b="0"/>
                </a:outerShdw>
              </a:effectLst>
              <a:latin typeface="+mn-lt"/>
              <a:ea typeface="Arial Unicode MS" pitchFamily="2"/>
              <a:cs typeface="Tahoma" pitchFamily="2"/>
            </a:endParaRPr>
          </a:p>
        </p:txBody>
      </p:sp>
      <p:sp>
        <p:nvSpPr>
          <p:cNvPr id="3" name="Freeform 2"/>
          <p:cNvSpPr/>
          <p:nvPr/>
        </p:nvSpPr>
        <p:spPr>
          <a:xfrm>
            <a:off x="457200" y="1600200"/>
            <a:ext cx="8229600" cy="547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Leaders who are always reacting to the demands of the day don’t convey </a:t>
            </a:r>
            <a:r>
              <a:rPr lang="en-US" sz="3200" dirty="0" smtClean="0">
                <a:effectLst>
                  <a:outerShdw dist="17961" dir="2700000">
                    <a:scrgbClr r="0" g="0" b="0"/>
                  </a:outerShdw>
                </a:effectLst>
                <a:latin typeface="+mn-lt"/>
                <a:ea typeface="Arial Unicode MS" pitchFamily="2"/>
                <a:cs typeface="Tahoma" pitchFamily="2"/>
              </a:rPr>
              <a:t>control (Responder)</a:t>
            </a:r>
            <a:endParaRPr lang="en-US" sz="3200" dirty="0">
              <a:effectLst>
                <a:outerShdw dist="17961" dir="2700000">
                  <a:scrgbClr r="0" g="0" b="0"/>
                </a:outerShdw>
              </a:effectLst>
              <a:latin typeface="+mn-lt"/>
              <a:ea typeface="Arial Unicode MS" pitchFamily="2"/>
              <a:cs typeface="Tahoma" pitchFamily="2"/>
            </a:endParaRPr>
          </a:p>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Leaders who initiate can create hope for the </a:t>
            </a:r>
            <a:r>
              <a:rPr lang="en-US" sz="3200" dirty="0" smtClean="0">
                <a:effectLst>
                  <a:outerShdw dist="17961" dir="2700000">
                    <a:scrgbClr r="0" g="0" b="0"/>
                  </a:outerShdw>
                </a:effectLst>
                <a:latin typeface="+mn-lt"/>
                <a:ea typeface="Arial Unicode MS" pitchFamily="2"/>
                <a:cs typeface="Tahoma" pitchFamily="2"/>
              </a:rPr>
              <a:t>future (Initiator)</a:t>
            </a:r>
            <a:endParaRPr lang="en-US" sz="3200" dirty="0">
              <a:effectLst>
                <a:outerShdw dist="17961" dir="2700000">
                  <a:scrgbClr r="0" g="0" b="0"/>
                </a:outerShdw>
              </a:effectLst>
              <a:latin typeface="+mn-lt"/>
              <a:ea typeface="Arial Unicode MS" pitchFamily="2"/>
              <a:cs typeface="Tahoma" pitchFamily="2"/>
            </a:endParaRPr>
          </a:p>
          <a:p>
            <a:pPr lvl="1">
              <a:spcBef>
                <a:spcPts val="799"/>
              </a:spcBef>
              <a:spcAft>
                <a:spcPts val="0"/>
              </a:spcAft>
              <a:buClr>
                <a:srgbClr val="FFCC00"/>
              </a:buClr>
              <a:buSzPct val="70000"/>
              <a:buFont typeface="Wingdings" pitchFamily="2"/>
              <a:buChar char=""/>
            </a:pPr>
            <a:r>
              <a:rPr lang="en-US" sz="3200" dirty="0">
                <a:effectLst>
                  <a:outerShdw dist="17961" dir="2700000">
                    <a:scrgbClr r="0" g="0" b="0"/>
                  </a:outerShdw>
                </a:effectLst>
                <a:latin typeface="+mn-lt"/>
                <a:ea typeface="Arial Unicode MS" pitchFamily="2"/>
                <a:cs typeface="Tahoma" pitchFamily="2"/>
              </a:rPr>
              <a:t>Cleaning out your inbox is an easier task than figuring out how to increase our recruitment for next year</a:t>
            </a:r>
          </a:p>
          <a:p>
            <a:pPr marL="339480" marR="0" lvl="0" indent="-339480" rtl="0" hangingPunct="1">
              <a:spcBef>
                <a:spcPts val="799"/>
              </a:spcBef>
              <a:spcAft>
                <a:spcPts val="0"/>
              </a:spcAft>
              <a:buNone/>
              <a:tabLst/>
            </a:pPr>
            <a:endParaRPr lang="en-US" sz="1200" dirty="0">
              <a:effectLst>
                <a:outerShdw dist="17961" dir="2700000">
                  <a:scrgbClr r="0" g="0" b="0"/>
                </a:outerShdw>
              </a:effectLst>
              <a:latin typeface="+mn-lt"/>
              <a:ea typeface="Arial Unicode MS" pitchFamily="2"/>
              <a:cs typeface="Tahoma" pitchFamily="2"/>
            </a:endParaRPr>
          </a:p>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Are you an Initiator or a Responder?</a:t>
            </a:r>
          </a:p>
          <a:p>
            <a:pPr marL="339480" marR="0" lvl="0" indent="-339480" rtl="0" hangingPunct="1">
              <a:spcBef>
                <a:spcPts val="799"/>
              </a:spcBef>
              <a:spcAft>
                <a:spcPts val="0"/>
              </a:spcAft>
              <a:buNone/>
              <a:tabLst/>
            </a:pPr>
            <a:endParaRPr lang="en-US" sz="3200" dirty="0">
              <a:effectLst>
                <a:outerShdw dist="17961" dir="2700000">
                  <a:scrgbClr r="0" g="0" b="0"/>
                </a:outerShdw>
              </a:effectLst>
              <a:latin typeface="+mn-lt"/>
              <a:ea typeface="Arial Unicode MS" pitchFamily="2"/>
              <a:cs typeface="Tahoma" pitchFamily="2"/>
            </a:endParaRPr>
          </a:p>
        </p:txBody>
      </p:sp>
    </p:spTree>
    <p:extLst>
      <p:ext uri="{BB962C8B-B14F-4D97-AF65-F5344CB8AC3E}">
        <p14:creationId xmlns:p14="http://schemas.microsoft.com/office/powerpoint/2010/main" val="383346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dist="17961" dir="2700000">
                    <a:scrgbClr r="0" g="0" b="0"/>
                  </a:outerShdw>
                </a:effectLst>
                <a:latin typeface="+mn-lt"/>
                <a:ea typeface="Arial Unicode MS" pitchFamily="2"/>
                <a:cs typeface="Tahoma" pitchFamily="2"/>
              </a:rPr>
              <a:t>Benefits of being an Initiator</a:t>
            </a:r>
            <a:endParaRPr lang="en-US" dirty="0">
              <a:latin typeface="+mn-lt"/>
            </a:endParaRPr>
          </a:p>
        </p:txBody>
      </p:sp>
      <p:sp>
        <p:nvSpPr>
          <p:cNvPr id="3" name="Content Placeholder 2"/>
          <p:cNvSpPr>
            <a:spLocks noGrp="1"/>
          </p:cNvSpPr>
          <p:nvPr>
            <p:ph idx="1"/>
          </p:nvPr>
        </p:nvSpPr>
        <p:spPr/>
        <p:txBody>
          <a:bodyPr/>
          <a:lstStyle/>
          <a:p>
            <a:pPr lvl="0"/>
            <a:r>
              <a:rPr lang="en-US" sz="2800" dirty="0" smtClean="0">
                <a:effectLst/>
                <a:cs typeface="Times New Roman" pitchFamily="18" charset="0"/>
              </a:rPr>
              <a:t>Less time spent </a:t>
            </a:r>
            <a:r>
              <a:rPr lang="en-US" sz="2800" dirty="0">
                <a:effectLst/>
                <a:cs typeface="Times New Roman" pitchFamily="18" charset="0"/>
              </a:rPr>
              <a:t>putting out </a:t>
            </a:r>
            <a:r>
              <a:rPr lang="en-US" sz="2800" dirty="0" smtClean="0">
                <a:effectLst/>
                <a:cs typeface="Times New Roman" pitchFamily="18" charset="0"/>
              </a:rPr>
              <a:t>fires, </a:t>
            </a:r>
            <a:r>
              <a:rPr lang="en-US" sz="2800" dirty="0">
                <a:effectLst/>
                <a:cs typeface="Times New Roman" pitchFamily="18" charset="0"/>
              </a:rPr>
              <a:t>more time put towards improvements on current items or creating new </a:t>
            </a:r>
            <a:r>
              <a:rPr lang="en-US" sz="2800" dirty="0" smtClean="0">
                <a:effectLst/>
                <a:cs typeface="Times New Roman" pitchFamily="18" charset="0"/>
              </a:rPr>
              <a:t>items</a:t>
            </a:r>
            <a:endParaRPr lang="en-US" sz="2800" dirty="0">
              <a:effectLst/>
              <a:cs typeface="Times New Roman" pitchFamily="18" charset="0"/>
            </a:endParaRPr>
          </a:p>
          <a:p>
            <a:pPr lvl="0"/>
            <a:r>
              <a:rPr lang="en-US" sz="2800" dirty="0" smtClean="0">
                <a:effectLst/>
                <a:cs typeface="Times New Roman" pitchFamily="18" charset="0"/>
              </a:rPr>
              <a:t>Reactors </a:t>
            </a:r>
            <a:r>
              <a:rPr lang="en-US" sz="2800" dirty="0">
                <a:effectLst/>
                <a:cs typeface="Times New Roman" pitchFamily="18" charset="0"/>
              </a:rPr>
              <a:t>are always behind, initiators are always </a:t>
            </a:r>
            <a:r>
              <a:rPr lang="en-US" sz="2800" dirty="0" smtClean="0">
                <a:effectLst/>
                <a:cs typeface="Times New Roman" pitchFamily="18" charset="0"/>
              </a:rPr>
              <a:t>ahead</a:t>
            </a:r>
          </a:p>
          <a:p>
            <a:pPr lvl="0"/>
            <a:r>
              <a:rPr lang="en-US" sz="2800" dirty="0" smtClean="0">
                <a:effectLst/>
                <a:cs typeface="Times New Roman" pitchFamily="18" charset="0"/>
              </a:rPr>
              <a:t>Initiators </a:t>
            </a:r>
            <a:r>
              <a:rPr lang="en-US" sz="2800" dirty="0">
                <a:effectLst/>
                <a:cs typeface="Times New Roman" pitchFamily="18" charset="0"/>
              </a:rPr>
              <a:t>can plan their time more efficiently, </a:t>
            </a:r>
            <a:r>
              <a:rPr lang="en-US" sz="2800" dirty="0" smtClean="0">
                <a:effectLst/>
                <a:cs typeface="Times New Roman" pitchFamily="18" charset="0"/>
              </a:rPr>
              <a:t>Reactors </a:t>
            </a:r>
            <a:r>
              <a:rPr lang="en-US" sz="2800" dirty="0">
                <a:effectLst/>
                <a:cs typeface="Times New Roman" pitchFamily="18" charset="0"/>
              </a:rPr>
              <a:t>are always on call </a:t>
            </a:r>
            <a:endParaRPr lang="en-US" sz="2800" dirty="0" smtClean="0">
              <a:effectLst/>
              <a:cs typeface="Times New Roman" pitchFamily="18" charset="0"/>
            </a:endParaRPr>
          </a:p>
          <a:p>
            <a:pPr lvl="0"/>
            <a:r>
              <a:rPr lang="en-US" sz="2800" dirty="0" smtClean="0">
                <a:effectLst/>
                <a:cs typeface="Times New Roman" pitchFamily="18" charset="0"/>
              </a:rPr>
              <a:t>Initiators </a:t>
            </a:r>
            <a:r>
              <a:rPr lang="en-US" sz="2800" dirty="0">
                <a:effectLst/>
                <a:cs typeface="Times New Roman" pitchFamily="18" charset="0"/>
              </a:rPr>
              <a:t>generally get more things done and fare well in their careers as compared to </a:t>
            </a:r>
            <a:r>
              <a:rPr lang="en-US" sz="2800" dirty="0" smtClean="0">
                <a:effectLst/>
                <a:cs typeface="Times New Roman" pitchFamily="18" charset="0"/>
              </a:rPr>
              <a:t>Reactors</a:t>
            </a:r>
            <a:r>
              <a:rPr lang="en-US" sz="2800" dirty="0">
                <a:effectLst/>
                <a:cs typeface="Times New Roman" pitchFamily="18" charset="0"/>
              </a:rPr>
              <a:t>.</a:t>
            </a:r>
          </a:p>
          <a:p>
            <a:endParaRPr lang="en-US" dirty="0"/>
          </a:p>
        </p:txBody>
      </p:sp>
    </p:spTree>
    <p:extLst>
      <p:ext uri="{BB962C8B-B14F-4D97-AF65-F5344CB8AC3E}">
        <p14:creationId xmlns:p14="http://schemas.microsoft.com/office/powerpoint/2010/main" val="1013885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dirty="0" smtClean="0">
                <a:solidFill>
                  <a:schemeClr val="tx2"/>
                </a:solidFill>
                <a:latin typeface="Calibri" pitchFamily="34" charset="0"/>
                <a:ea typeface="Arial Unicode MS" pitchFamily="2"/>
                <a:cs typeface="Calibri" pitchFamily="34" charset="0"/>
              </a:rPr>
              <a:t>Introductions</a:t>
            </a:r>
            <a:r>
              <a:rPr lang="en-US" sz="4400" dirty="0">
                <a:latin typeface="Calibri" pitchFamily="34" charset="0"/>
                <a:ea typeface="Arial Unicode MS" pitchFamily="2"/>
                <a:cs typeface="Calibri" pitchFamily="34" charset="0"/>
              </a:rPr>
              <a:t>	</a:t>
            </a:r>
          </a:p>
        </p:txBody>
      </p:sp>
      <p:sp>
        <p:nvSpPr>
          <p:cNvPr id="4" name="Freeform 3"/>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spcBef>
                <a:spcPts val="799"/>
              </a:spcBef>
              <a:spcAft>
                <a:spcPts val="0"/>
              </a:spcAft>
              <a:buClr>
                <a:srgbClr val="FFCC00"/>
              </a:buClr>
              <a:buSzPct val="70000"/>
              <a:buFont typeface="Wingdings" pitchFamily="2"/>
              <a:buChar char=""/>
              <a:tabLst/>
            </a:pPr>
            <a:r>
              <a:rPr lang="en-US" sz="3200" dirty="0" smtClean="0">
                <a:effectLst>
                  <a:outerShdw dist="17961" dir="2700000">
                    <a:scrgbClr r="0" g="0" b="0"/>
                  </a:outerShdw>
                </a:effectLst>
                <a:latin typeface="Calibri" pitchFamily="34" charset="0"/>
                <a:ea typeface="Arial Unicode MS" pitchFamily="2"/>
                <a:cs typeface="Calibri" pitchFamily="34" charset="0"/>
              </a:rPr>
              <a:t> Speak for 2 minutes about yourself</a:t>
            </a:r>
            <a:endParaRPr lang="en-US" sz="3200" dirty="0">
              <a:effectLst>
                <a:outerShdw dist="17961" dir="2700000">
                  <a:scrgbClr r="0" g="0" b="0"/>
                </a:outerShdw>
              </a:effectLst>
              <a:latin typeface="Calibri" pitchFamily="34" charset="0"/>
              <a:ea typeface="Arial Unicode MS" pitchFamily="2"/>
              <a:cs typeface="Calibri" pitchFamily="34" charset="0"/>
            </a:endParaRPr>
          </a:p>
        </p:txBody>
      </p:sp>
      <p:pic>
        <p:nvPicPr>
          <p:cNvPr id="1026" name="Picture 2" descr="C:\Users\Blue Blitz\AppData\Local\Microsoft\Windows\Temporary Internet Files\Content.IE5\W85FZLV3\MM900336865[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01829" y="2971800"/>
            <a:ext cx="3940342"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586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685799" y="1679399"/>
            <a:ext cx="7772400" cy="313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b="1" i="1" dirty="0">
                <a:solidFill>
                  <a:schemeClr val="tx2"/>
                </a:solidFill>
                <a:effectLst>
                  <a:outerShdw dist="17961" dir="2700000">
                    <a:scrgbClr r="0" g="0" b="0"/>
                  </a:outerShdw>
                </a:effectLst>
                <a:latin typeface="Times New Roman" pitchFamily="18"/>
                <a:ea typeface="Arial Unicode MS" pitchFamily="2"/>
                <a:cs typeface="Tahoma" pitchFamily="2"/>
              </a:rPr>
              <a:t>“The most extraordinary leaders do not see personal success as an end in itself. They realize that their impact in this world rests in the hands of those who follow.”</a:t>
            </a:r>
          </a:p>
        </p:txBody>
      </p:sp>
    </p:spTree>
    <p:extLst>
      <p:ext uri="{BB962C8B-B14F-4D97-AF65-F5344CB8AC3E}">
        <p14:creationId xmlns:p14="http://schemas.microsoft.com/office/powerpoint/2010/main" val="385400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190440"/>
            <a:ext cx="8229600" cy="1311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dirty="0">
                <a:solidFill>
                  <a:schemeClr val="tx2"/>
                </a:solidFill>
                <a:effectLst>
                  <a:outerShdw dist="17961" dir="2700000">
                    <a:scrgbClr r="0" g="0" b="0"/>
                  </a:outerShdw>
                </a:effectLst>
                <a:latin typeface="+mn-lt"/>
                <a:ea typeface="Arial Unicode MS" pitchFamily="2"/>
                <a:cs typeface="Tahoma" pitchFamily="2"/>
              </a:rPr>
              <a:t>The 7 Habits of Highly </a:t>
            </a:r>
            <a:r>
              <a:rPr lang="en-US" sz="4000" dirty="0" smtClean="0">
                <a:solidFill>
                  <a:schemeClr val="tx2"/>
                </a:solidFill>
                <a:effectLst>
                  <a:outerShdw dist="17961" dir="2700000">
                    <a:scrgbClr r="0" g="0" b="0"/>
                  </a:outerShdw>
                </a:effectLst>
                <a:latin typeface="+mn-lt"/>
                <a:ea typeface="Arial Unicode MS" pitchFamily="2"/>
                <a:cs typeface="Tahoma" pitchFamily="2"/>
              </a:rPr>
              <a:t>Effective </a:t>
            </a:r>
            <a:r>
              <a:rPr lang="en-US" sz="4000" dirty="0">
                <a:solidFill>
                  <a:schemeClr val="tx2"/>
                </a:solidFill>
                <a:effectLst>
                  <a:outerShdw dist="17961" dir="2700000">
                    <a:scrgbClr r="0" g="0" b="0"/>
                  </a:outerShdw>
                </a:effectLst>
                <a:latin typeface="+mn-lt"/>
                <a:ea typeface="Arial Unicode MS" pitchFamily="2"/>
                <a:cs typeface="Tahoma" pitchFamily="2"/>
              </a:rPr>
              <a:t>People</a:t>
            </a: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lnSpc>
                <a:spcPct val="90000"/>
              </a:lnSpc>
              <a:spcBef>
                <a:spcPts val="799"/>
              </a:spcBef>
              <a:spcAft>
                <a:spcPts val="0"/>
              </a:spcAft>
              <a:buClr>
                <a:srgbClr val="FFCC00"/>
              </a:buClr>
              <a:buSzPct val="70000"/>
              <a:buAutoNum type="arabicPeriod"/>
              <a:tabLst/>
            </a:pPr>
            <a:r>
              <a:rPr lang="en-US" sz="3200" dirty="0">
                <a:effectLst>
                  <a:outerShdw dist="17961" dir="2700000">
                    <a:scrgbClr r="0" g="0" b="0"/>
                  </a:outerShdw>
                </a:effectLst>
                <a:latin typeface="+mn-lt"/>
                <a:ea typeface="Arial Unicode MS" pitchFamily="2"/>
                <a:cs typeface="Tahoma" pitchFamily="2"/>
              </a:rPr>
              <a:t>Be Proactive</a:t>
            </a:r>
          </a:p>
          <a:p>
            <a:pPr marL="0" marR="0" lvl="0" indent="0" rtl="0" hangingPunct="1">
              <a:lnSpc>
                <a:spcPct val="90000"/>
              </a:lnSpc>
              <a:spcBef>
                <a:spcPts val="799"/>
              </a:spcBef>
              <a:spcAft>
                <a:spcPts val="0"/>
              </a:spcAft>
              <a:buClr>
                <a:srgbClr val="FFCC00"/>
              </a:buClr>
              <a:buSzPct val="70000"/>
              <a:buAutoNum type="arabicPeriod"/>
              <a:tabLst/>
            </a:pPr>
            <a:r>
              <a:rPr lang="en-US" sz="3200" dirty="0">
                <a:effectLst>
                  <a:outerShdw dist="17961" dir="2700000">
                    <a:scrgbClr r="0" g="0" b="0"/>
                  </a:outerShdw>
                </a:effectLst>
                <a:latin typeface="+mn-lt"/>
                <a:ea typeface="Arial Unicode MS" pitchFamily="2"/>
                <a:cs typeface="Tahoma" pitchFamily="2"/>
              </a:rPr>
              <a:t>Begin with the End in Mind</a:t>
            </a:r>
          </a:p>
          <a:p>
            <a:pPr marL="0" marR="0" lvl="0" indent="0" rtl="0" hangingPunct="1">
              <a:lnSpc>
                <a:spcPct val="90000"/>
              </a:lnSpc>
              <a:spcBef>
                <a:spcPts val="799"/>
              </a:spcBef>
              <a:spcAft>
                <a:spcPts val="0"/>
              </a:spcAft>
              <a:buClr>
                <a:srgbClr val="FFCC00"/>
              </a:buClr>
              <a:buSzPct val="70000"/>
              <a:buAutoNum type="arabicPeriod"/>
              <a:tabLst/>
            </a:pPr>
            <a:r>
              <a:rPr lang="en-US" sz="3200" dirty="0">
                <a:effectLst>
                  <a:outerShdw dist="17961" dir="2700000">
                    <a:scrgbClr r="0" g="0" b="0"/>
                  </a:outerShdw>
                </a:effectLst>
                <a:latin typeface="+mn-lt"/>
                <a:ea typeface="Arial Unicode MS" pitchFamily="2"/>
                <a:cs typeface="Tahoma" pitchFamily="2"/>
              </a:rPr>
              <a:t>Put First things First</a:t>
            </a:r>
          </a:p>
          <a:p>
            <a:pPr marL="0" marR="0" lvl="0" indent="0" rtl="0" hangingPunct="1">
              <a:lnSpc>
                <a:spcPct val="90000"/>
              </a:lnSpc>
              <a:spcBef>
                <a:spcPts val="799"/>
              </a:spcBef>
              <a:spcAft>
                <a:spcPts val="0"/>
              </a:spcAft>
              <a:buClr>
                <a:srgbClr val="FFCC00"/>
              </a:buClr>
              <a:buSzPct val="70000"/>
              <a:buAutoNum type="arabicPeriod"/>
              <a:tabLst/>
            </a:pPr>
            <a:r>
              <a:rPr lang="en-US" sz="3200" dirty="0">
                <a:effectLst>
                  <a:outerShdw dist="17961" dir="2700000">
                    <a:scrgbClr r="0" g="0" b="0"/>
                  </a:outerShdw>
                </a:effectLst>
                <a:latin typeface="+mn-lt"/>
                <a:ea typeface="Arial Unicode MS" pitchFamily="2"/>
                <a:cs typeface="Tahoma" pitchFamily="2"/>
              </a:rPr>
              <a:t>Think Win/Win</a:t>
            </a:r>
          </a:p>
          <a:p>
            <a:pPr marL="0" marR="0" lvl="0" indent="0" rtl="0" hangingPunct="1">
              <a:lnSpc>
                <a:spcPct val="90000"/>
              </a:lnSpc>
              <a:spcBef>
                <a:spcPts val="799"/>
              </a:spcBef>
              <a:spcAft>
                <a:spcPts val="0"/>
              </a:spcAft>
              <a:buClr>
                <a:srgbClr val="FFCC00"/>
              </a:buClr>
              <a:buSzPct val="70000"/>
              <a:buAutoNum type="arabicPeriod"/>
              <a:tabLst/>
            </a:pPr>
            <a:r>
              <a:rPr lang="en-US" sz="3200" dirty="0">
                <a:effectLst>
                  <a:outerShdw dist="17961" dir="2700000">
                    <a:scrgbClr r="0" g="0" b="0"/>
                  </a:outerShdw>
                </a:effectLst>
                <a:latin typeface="+mn-lt"/>
                <a:ea typeface="Arial Unicode MS" pitchFamily="2"/>
                <a:cs typeface="Tahoma" pitchFamily="2"/>
              </a:rPr>
              <a:t>Seek First to Understand, then to be Understood</a:t>
            </a:r>
          </a:p>
          <a:p>
            <a:pPr marL="0" marR="0" lvl="0" indent="0" rtl="0" hangingPunct="1">
              <a:lnSpc>
                <a:spcPct val="90000"/>
              </a:lnSpc>
              <a:spcBef>
                <a:spcPts val="799"/>
              </a:spcBef>
              <a:spcAft>
                <a:spcPts val="0"/>
              </a:spcAft>
              <a:buClr>
                <a:srgbClr val="FFCC00"/>
              </a:buClr>
              <a:buSzPct val="70000"/>
              <a:buAutoNum type="arabicPeriod"/>
              <a:tabLst/>
            </a:pPr>
            <a:r>
              <a:rPr lang="en-US" sz="3200" dirty="0">
                <a:effectLst>
                  <a:outerShdw dist="17961" dir="2700000">
                    <a:scrgbClr r="0" g="0" b="0"/>
                  </a:outerShdw>
                </a:effectLst>
                <a:latin typeface="+mn-lt"/>
                <a:ea typeface="Arial Unicode MS" pitchFamily="2"/>
                <a:cs typeface="Tahoma" pitchFamily="2"/>
              </a:rPr>
              <a:t>Creative Cooperation</a:t>
            </a:r>
          </a:p>
          <a:p>
            <a:pPr marL="0" marR="0" lvl="0" indent="0" rtl="0" hangingPunct="1">
              <a:lnSpc>
                <a:spcPct val="90000"/>
              </a:lnSpc>
              <a:spcBef>
                <a:spcPts val="799"/>
              </a:spcBef>
              <a:spcAft>
                <a:spcPts val="0"/>
              </a:spcAft>
              <a:buClr>
                <a:srgbClr val="FFCC00"/>
              </a:buClr>
              <a:buSzPct val="70000"/>
              <a:buAutoNum type="arabicPeriod"/>
              <a:tabLst/>
            </a:pPr>
            <a:r>
              <a:rPr lang="en-US" sz="3200" dirty="0">
                <a:effectLst>
                  <a:outerShdw dist="17961" dir="2700000">
                    <a:scrgbClr r="0" g="0" b="0"/>
                  </a:outerShdw>
                </a:effectLst>
                <a:latin typeface="+mn-lt"/>
                <a:ea typeface="Arial Unicode MS" pitchFamily="2"/>
                <a:cs typeface="Tahoma" pitchFamily="2"/>
              </a:rPr>
              <a:t>Sharpen the Saw</a:t>
            </a:r>
          </a:p>
        </p:txBody>
      </p:sp>
    </p:spTree>
    <p:extLst>
      <p:ext uri="{BB962C8B-B14F-4D97-AF65-F5344CB8AC3E}">
        <p14:creationId xmlns:p14="http://schemas.microsoft.com/office/powerpoint/2010/main" val="2778979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dist="17961" dir="2700000">
                    <a:scrgbClr r="0" g="0" b="0"/>
                  </a:outerShdw>
                </a:effectLst>
                <a:latin typeface="+mn-lt"/>
                <a:ea typeface="Arial Unicode MS" pitchFamily="2"/>
                <a:cs typeface="Tahoma" pitchFamily="2"/>
              </a:rPr>
              <a:t>Proactive/Reactive Language</a:t>
            </a:r>
          </a:p>
        </p:txBody>
      </p:sp>
      <p:sp>
        <p:nvSpPr>
          <p:cNvPr id="3" name="Freeform 2"/>
          <p:cNvSpPr/>
          <p:nvPr/>
        </p:nvSpPr>
        <p:spPr>
          <a:xfrm>
            <a:off x="457200" y="1600200"/>
            <a:ext cx="4038479" cy="4575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342720" marR="0" lvl="0" indent="-339840" rtl="0" hangingPunct="1">
              <a:lnSpc>
                <a:spcPct val="80000"/>
              </a:lnSpc>
              <a:spcBef>
                <a:spcPts val="598"/>
              </a:spcBef>
              <a:spcAft>
                <a:spcPts val="0"/>
              </a:spcAft>
              <a:buNone/>
              <a:tabLst/>
            </a:pPr>
            <a:r>
              <a:rPr lang="en-US" sz="2400" dirty="0">
                <a:solidFill>
                  <a:srgbClr val="FFFFFF"/>
                </a:solidFill>
                <a:effectLst>
                  <a:outerShdw dist="17961" dir="2700000">
                    <a:scrgbClr r="0" g="0" b="0"/>
                  </a:outerShdw>
                </a:effectLst>
                <a:latin typeface="+mn-lt"/>
                <a:ea typeface="Arial Unicode MS" pitchFamily="2"/>
                <a:cs typeface="Tahoma" pitchFamily="2"/>
              </a:rPr>
              <a:t>Reactive</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There’s nothing I can do</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That’s just the way I am</a:t>
            </a:r>
            <a:br>
              <a:rPr lang="en-US" sz="2400" dirty="0">
                <a:solidFill>
                  <a:srgbClr val="FFFFFF"/>
                </a:solidFill>
                <a:effectLst>
                  <a:outerShdw dist="17961" dir="2700000">
                    <a:scrgbClr r="0" g="0" b="0"/>
                  </a:outerShdw>
                </a:effectLst>
                <a:latin typeface="+mn-lt"/>
                <a:ea typeface="Arial Unicode MS" pitchFamily="2"/>
                <a:cs typeface="Tahoma" pitchFamily="2"/>
              </a:rPr>
            </a:br>
            <a:endParaRPr lang="en-US" sz="2400" dirty="0">
              <a:solidFill>
                <a:srgbClr val="FFFFFF"/>
              </a:solidFill>
              <a:effectLst>
                <a:outerShdw dist="17961" dir="2700000">
                  <a:scrgbClr r="0" g="0" b="0"/>
                </a:outerShdw>
              </a:effectLst>
              <a:latin typeface="+mn-lt"/>
              <a:ea typeface="Arial Unicode MS" pitchFamily="2"/>
              <a:cs typeface="Tahoma" pitchFamily="2"/>
            </a:endParaRP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He makes me so mad!</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They won’t allow that</a:t>
            </a:r>
            <a:br>
              <a:rPr lang="en-US" sz="2400" dirty="0">
                <a:solidFill>
                  <a:srgbClr val="FFFFFF"/>
                </a:solidFill>
                <a:effectLst>
                  <a:outerShdw dist="17961" dir="2700000">
                    <a:scrgbClr r="0" g="0" b="0"/>
                  </a:outerShdw>
                </a:effectLst>
                <a:latin typeface="+mn-lt"/>
                <a:ea typeface="Arial Unicode MS" pitchFamily="2"/>
                <a:cs typeface="Tahoma" pitchFamily="2"/>
              </a:rPr>
            </a:br>
            <a:endParaRPr lang="en-US" sz="2400" dirty="0">
              <a:solidFill>
                <a:srgbClr val="FFFFFF"/>
              </a:solidFill>
              <a:effectLst>
                <a:outerShdw dist="17961" dir="2700000">
                  <a:scrgbClr r="0" g="0" b="0"/>
                </a:outerShdw>
              </a:effectLst>
              <a:latin typeface="+mn-lt"/>
              <a:ea typeface="Arial Unicode MS" pitchFamily="2"/>
              <a:cs typeface="Tahoma" pitchFamily="2"/>
            </a:endParaRP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have to do this</a:t>
            </a:r>
            <a:br>
              <a:rPr lang="en-US" sz="2400" dirty="0">
                <a:solidFill>
                  <a:srgbClr val="FFFFFF"/>
                </a:solidFill>
                <a:effectLst>
                  <a:outerShdw dist="17961" dir="2700000">
                    <a:scrgbClr r="0" g="0" b="0"/>
                  </a:outerShdw>
                </a:effectLst>
                <a:latin typeface="+mn-lt"/>
                <a:ea typeface="Arial Unicode MS" pitchFamily="2"/>
                <a:cs typeface="Tahoma" pitchFamily="2"/>
              </a:rPr>
            </a:br>
            <a:endParaRPr lang="en-US" sz="2400" dirty="0">
              <a:solidFill>
                <a:srgbClr val="FFFFFF"/>
              </a:solidFill>
              <a:effectLst>
                <a:outerShdw dist="17961" dir="2700000">
                  <a:scrgbClr r="0" g="0" b="0"/>
                </a:outerShdw>
              </a:effectLst>
              <a:latin typeface="+mn-lt"/>
              <a:ea typeface="Arial Unicode MS" pitchFamily="2"/>
              <a:cs typeface="Tahoma" pitchFamily="2"/>
            </a:endParaRP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can’t</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must</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If only</a:t>
            </a:r>
          </a:p>
          <a:p>
            <a:pPr marL="342720" marR="0" lvl="0" indent="-339840" rtl="0" hangingPunct="1">
              <a:lnSpc>
                <a:spcPct val="80000"/>
              </a:lnSpc>
              <a:spcBef>
                <a:spcPts val="598"/>
              </a:spcBef>
              <a:spcAft>
                <a:spcPts val="0"/>
              </a:spcAft>
              <a:buNone/>
              <a:tabLst/>
            </a:pPr>
            <a:endParaRPr lang="en-US" sz="2400" dirty="0">
              <a:solidFill>
                <a:srgbClr val="FFFFFF"/>
              </a:solidFill>
              <a:effectLst>
                <a:outerShdw dist="17961" dir="2700000">
                  <a:scrgbClr r="0" g="0" b="0"/>
                </a:outerShdw>
              </a:effectLst>
              <a:latin typeface="+mn-lt"/>
              <a:ea typeface="Arial Unicode MS" pitchFamily="2"/>
              <a:cs typeface="Tahoma" pitchFamily="2"/>
            </a:endParaRPr>
          </a:p>
        </p:txBody>
      </p:sp>
      <p:sp>
        <p:nvSpPr>
          <p:cNvPr id="4" name="Freeform 3"/>
          <p:cNvSpPr/>
          <p:nvPr/>
        </p:nvSpPr>
        <p:spPr>
          <a:xfrm>
            <a:off x="4648320" y="1600200"/>
            <a:ext cx="4267080" cy="4575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342720" marR="0" lvl="0" indent="-339840" rtl="0" hangingPunct="1">
              <a:lnSpc>
                <a:spcPct val="80000"/>
              </a:lnSpc>
              <a:spcBef>
                <a:spcPts val="598"/>
              </a:spcBef>
              <a:spcAft>
                <a:spcPts val="0"/>
              </a:spcAft>
              <a:buNone/>
              <a:tabLst/>
            </a:pPr>
            <a:r>
              <a:rPr lang="en-US" sz="2400" dirty="0">
                <a:solidFill>
                  <a:srgbClr val="FFFFFF"/>
                </a:solidFill>
                <a:effectLst>
                  <a:outerShdw dist="17961" dir="2700000">
                    <a:scrgbClr r="0" g="0" b="0"/>
                  </a:outerShdw>
                </a:effectLst>
                <a:latin typeface="+mn-lt"/>
                <a:ea typeface="Arial Unicode MS" pitchFamily="2"/>
                <a:cs typeface="Tahoma" pitchFamily="2"/>
              </a:rPr>
              <a:t>Proactive</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smtClean="0">
                <a:solidFill>
                  <a:srgbClr val="FFFFFF"/>
                </a:solidFill>
                <a:effectLst>
                  <a:outerShdw dist="17961" dir="2700000">
                    <a:scrgbClr r="0" g="0" b="0"/>
                  </a:outerShdw>
                </a:effectLst>
                <a:latin typeface="+mn-lt"/>
                <a:ea typeface="Arial Unicode MS" pitchFamily="2"/>
                <a:cs typeface="Tahoma" pitchFamily="2"/>
              </a:rPr>
              <a:t>Let’s </a:t>
            </a:r>
            <a:r>
              <a:rPr lang="en-US" sz="2400" dirty="0">
                <a:solidFill>
                  <a:srgbClr val="FFFFFF"/>
                </a:solidFill>
                <a:effectLst>
                  <a:outerShdw dist="17961" dir="2700000">
                    <a:scrgbClr r="0" g="0" b="0"/>
                  </a:outerShdw>
                </a:effectLst>
                <a:latin typeface="+mn-lt"/>
                <a:ea typeface="Arial Unicode MS" pitchFamily="2"/>
                <a:cs typeface="Tahoma" pitchFamily="2"/>
              </a:rPr>
              <a:t>look at the alternatives</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can choose a different approach</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control my own feelings</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can create an effective presentation</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will choose an appropriate response</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choose</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prefer</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will</a:t>
            </a:r>
          </a:p>
          <a:p>
            <a:pPr marL="342720" marR="0" lvl="0" indent="-339840" rtl="0" hangingPunct="1">
              <a:lnSpc>
                <a:spcPct val="80000"/>
              </a:lnSpc>
              <a:spcBef>
                <a:spcPts val="598"/>
              </a:spcBef>
              <a:spcAft>
                <a:spcPts val="0"/>
              </a:spcAft>
              <a:buNone/>
              <a:tabLst/>
            </a:pPr>
            <a:endParaRPr lang="en-US" sz="2400" dirty="0">
              <a:solidFill>
                <a:srgbClr val="FFFFFF"/>
              </a:solidFill>
              <a:effectLst>
                <a:outerShdw dist="17961" dir="2700000">
                  <a:scrgbClr r="0" g="0" b="0"/>
                </a:outerShdw>
              </a:effectLst>
              <a:latin typeface="+mn-lt"/>
              <a:ea typeface="Arial Unicode MS" pitchFamily="2"/>
              <a:cs typeface="Tahoma" pitchFamily="2"/>
            </a:endParaRPr>
          </a:p>
        </p:txBody>
      </p:sp>
    </p:spTree>
    <p:extLst>
      <p:ext uri="{BB962C8B-B14F-4D97-AF65-F5344CB8AC3E}">
        <p14:creationId xmlns:p14="http://schemas.microsoft.com/office/powerpoint/2010/main" val="2220250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effectLst>
                  <a:outerShdw dist="17961" dir="2700000">
                    <a:scrgbClr r="0" g="0" b="0"/>
                  </a:outerShdw>
                </a:effectLst>
                <a:latin typeface="+mn-lt"/>
                <a:ea typeface="Arial Unicode MS" pitchFamily="2"/>
                <a:cs typeface="Tahoma" pitchFamily="2"/>
              </a:rPr>
              <a:t>Improving/Maintaining Relationships</a:t>
            </a:r>
            <a:endParaRPr lang="en-US" sz="4000" dirty="0">
              <a:latin typeface="+mn-lt"/>
            </a:endParaRPr>
          </a:p>
        </p:txBody>
      </p:sp>
      <p:sp>
        <p:nvSpPr>
          <p:cNvPr id="4" name="Content Placeholder 3"/>
          <p:cNvSpPr>
            <a:spLocks noGrp="1"/>
          </p:cNvSpPr>
          <p:nvPr>
            <p:ph idx="1"/>
          </p:nvPr>
        </p:nvSpPr>
        <p:spPr/>
        <p:txBody>
          <a:bodyPr/>
          <a:lstStyle/>
          <a:p>
            <a:pPr marL="514350" indent="-514350">
              <a:buAutoNum type="arabicParenR"/>
            </a:pPr>
            <a:r>
              <a:rPr lang="en-US" dirty="0" smtClean="0"/>
              <a:t>Understand the person</a:t>
            </a:r>
          </a:p>
          <a:p>
            <a:pPr marL="514350" indent="-514350">
              <a:buAutoNum type="arabicParenR"/>
            </a:pPr>
            <a:r>
              <a:rPr lang="en-US" dirty="0" smtClean="0"/>
              <a:t>Keep commitments (stability)</a:t>
            </a:r>
          </a:p>
          <a:p>
            <a:pPr marL="514350" indent="-514350">
              <a:buAutoNum type="arabicParenR"/>
            </a:pPr>
            <a:r>
              <a:rPr lang="en-US" dirty="0" smtClean="0"/>
              <a:t>Clarify expectations</a:t>
            </a:r>
          </a:p>
          <a:p>
            <a:pPr marL="514350" indent="-514350">
              <a:buAutoNum type="arabicParenR"/>
            </a:pPr>
            <a:r>
              <a:rPr lang="en-US" dirty="0" smtClean="0"/>
              <a:t>Attend to little things (say “Thank you!”)</a:t>
            </a:r>
          </a:p>
          <a:p>
            <a:pPr marL="514350" indent="-514350">
              <a:buAutoNum type="arabicParenR"/>
            </a:pPr>
            <a:r>
              <a:rPr lang="en-US" dirty="0" smtClean="0"/>
              <a:t>Show personal integrity (moral character)</a:t>
            </a:r>
          </a:p>
          <a:p>
            <a:pPr marL="514350" indent="-514350">
              <a:buAutoNum type="arabicParenR"/>
            </a:pPr>
            <a:r>
              <a:rPr lang="en-US" dirty="0" smtClean="0"/>
              <a:t>Willing to admit when you’re wrong or when you’ve wronged the person</a:t>
            </a:r>
            <a:endParaRPr lang="en-US" dirty="0"/>
          </a:p>
        </p:txBody>
      </p:sp>
      <p:sp>
        <p:nvSpPr>
          <p:cNvPr id="5" name="TextBox 4"/>
          <p:cNvSpPr txBox="1"/>
          <p:nvPr/>
        </p:nvSpPr>
        <p:spPr>
          <a:xfrm>
            <a:off x="609600" y="5943600"/>
            <a:ext cx="7129388" cy="369332"/>
          </a:xfrm>
          <a:prstGeom prst="rect">
            <a:avLst/>
          </a:prstGeom>
          <a:noFill/>
        </p:spPr>
        <p:txBody>
          <a:bodyPr wrap="none" rtlCol="0">
            <a:spAutoFit/>
          </a:bodyPr>
          <a:lstStyle/>
          <a:p>
            <a:r>
              <a:rPr lang="en-US" dirty="0">
                <a:latin typeface="+mn-lt"/>
              </a:rPr>
              <a:t>http://www.lifetrainingonline.com/blog/the-emotional-bank-account.htm</a:t>
            </a:r>
          </a:p>
        </p:txBody>
      </p:sp>
    </p:spTree>
    <p:extLst>
      <p:ext uri="{BB962C8B-B14F-4D97-AF65-F5344CB8AC3E}">
        <p14:creationId xmlns:p14="http://schemas.microsoft.com/office/powerpoint/2010/main" val="2347520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762120" y="2209680"/>
            <a:ext cx="7315200" cy="192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buNone/>
              <a:tabLst/>
            </a:pPr>
            <a:r>
              <a:rPr lang="en-US" sz="4000" b="1" i="1" dirty="0">
                <a:solidFill>
                  <a:schemeClr val="tx2"/>
                </a:solidFill>
                <a:latin typeface="Times New Roman" pitchFamily="18"/>
                <a:ea typeface="Arial Unicode MS" pitchFamily="2"/>
                <a:cs typeface="Tahoma" pitchFamily="2"/>
              </a:rPr>
              <a:t>“Leaders are only as strong as the connections they make with each person on their team.”</a:t>
            </a:r>
          </a:p>
        </p:txBody>
      </p:sp>
    </p:spTree>
    <p:extLst>
      <p:ext uri="{BB962C8B-B14F-4D97-AF65-F5344CB8AC3E}">
        <p14:creationId xmlns:p14="http://schemas.microsoft.com/office/powerpoint/2010/main" val="113320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190440"/>
            <a:ext cx="8229600" cy="1311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dirty="0" smtClean="0">
                <a:solidFill>
                  <a:schemeClr val="tx2"/>
                </a:solidFill>
                <a:effectLst>
                  <a:outerShdw dist="17961" dir="2700000">
                    <a:scrgbClr r="0" g="0" b="0"/>
                  </a:outerShdw>
                </a:effectLst>
                <a:latin typeface="+mn-lt"/>
                <a:ea typeface="Arial Unicode MS" pitchFamily="2"/>
                <a:cs typeface="Tahoma" pitchFamily="2"/>
              </a:rPr>
              <a:t>Seek </a:t>
            </a:r>
            <a:r>
              <a:rPr lang="en-US" sz="4000" dirty="0">
                <a:solidFill>
                  <a:schemeClr val="tx2"/>
                </a:solidFill>
                <a:effectLst>
                  <a:outerShdw dist="17961" dir="2700000">
                    <a:scrgbClr r="0" g="0" b="0"/>
                  </a:outerShdw>
                </a:effectLst>
                <a:latin typeface="+mn-lt"/>
                <a:ea typeface="Arial Unicode MS" pitchFamily="2"/>
                <a:cs typeface="Tahoma" pitchFamily="2"/>
              </a:rPr>
              <a:t>First to Understand, </a:t>
            </a:r>
            <a:br>
              <a:rPr lang="en-US" sz="4000" dirty="0">
                <a:solidFill>
                  <a:schemeClr val="tx2"/>
                </a:solidFill>
                <a:effectLst>
                  <a:outerShdw dist="17961" dir="2700000">
                    <a:scrgbClr r="0" g="0" b="0"/>
                  </a:outerShdw>
                </a:effectLst>
                <a:latin typeface="+mn-lt"/>
                <a:ea typeface="Arial Unicode MS" pitchFamily="2"/>
                <a:cs typeface="Tahoma" pitchFamily="2"/>
              </a:rPr>
            </a:br>
            <a:r>
              <a:rPr lang="en-US" sz="4000" dirty="0">
                <a:solidFill>
                  <a:schemeClr val="tx2"/>
                </a:solidFill>
                <a:effectLst>
                  <a:outerShdw dist="17961" dir="2700000">
                    <a:scrgbClr r="0" g="0" b="0"/>
                  </a:outerShdw>
                </a:effectLst>
                <a:latin typeface="+mn-lt"/>
                <a:ea typeface="Arial Unicode MS" pitchFamily="2"/>
                <a:cs typeface="Tahoma" pitchFamily="2"/>
              </a:rPr>
              <a:t>Then to be Understood</a:t>
            </a: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342720" marR="0" lvl="0" indent="-339840" rtl="0" hangingPunct="1">
              <a:spcBef>
                <a:spcPts val="799"/>
              </a:spcBef>
              <a:spcAft>
                <a:spcPts val="0"/>
              </a:spcAft>
              <a:buNone/>
              <a:tabLst/>
            </a:pPr>
            <a:r>
              <a:rPr lang="en-US" sz="3200" dirty="0">
                <a:effectLst>
                  <a:outerShdw dist="17961" dir="2700000">
                    <a:scrgbClr r="0" g="0" b="0"/>
                  </a:outerShdw>
                </a:effectLst>
                <a:latin typeface="+mn-lt"/>
                <a:ea typeface="Arial Unicode MS" pitchFamily="2"/>
                <a:cs typeface="Tahoma" pitchFamily="2"/>
              </a:rPr>
              <a:t>Principles of Empathic Communication</a:t>
            </a:r>
          </a:p>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Empathic Listening </a:t>
            </a:r>
            <a:r>
              <a:rPr lang="en-US" sz="3200" dirty="0" smtClean="0">
                <a:effectLst>
                  <a:outerShdw dist="17961" dir="2700000">
                    <a:scrgbClr r="0" g="0" b="0"/>
                  </a:outerShdw>
                </a:effectLst>
                <a:latin typeface="+mn-lt"/>
                <a:ea typeface="Arial Unicode MS" pitchFamily="2"/>
                <a:cs typeface="Tahoma" pitchFamily="2"/>
              </a:rPr>
              <a:t>(putting yourself in </a:t>
            </a:r>
            <a:r>
              <a:rPr lang="en-US" sz="3200" dirty="0">
                <a:effectLst>
                  <a:outerShdw dist="17961" dir="2700000">
                    <a:scrgbClr r="0" g="0" b="0"/>
                  </a:outerShdw>
                </a:effectLst>
                <a:latin typeface="+mn-lt"/>
                <a:ea typeface="Arial Unicode MS" pitchFamily="2"/>
                <a:cs typeface="Tahoma" pitchFamily="2"/>
              </a:rPr>
              <a:t>the other person’s shoes)</a:t>
            </a:r>
          </a:p>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Diagnose before you Prescribe</a:t>
            </a:r>
          </a:p>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I statements</a:t>
            </a:r>
          </a:p>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Understanding &amp; Perception</a:t>
            </a:r>
          </a:p>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THEN Seek to be Understood</a:t>
            </a:r>
          </a:p>
        </p:txBody>
      </p:sp>
    </p:spTree>
    <p:extLst>
      <p:ext uri="{BB962C8B-B14F-4D97-AF65-F5344CB8AC3E}">
        <p14:creationId xmlns:p14="http://schemas.microsoft.com/office/powerpoint/2010/main" val="857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Empathy</a:t>
            </a:r>
            <a:endParaRPr lang="en-US" dirty="0"/>
          </a:p>
        </p:txBody>
      </p:sp>
      <p:sp>
        <p:nvSpPr>
          <p:cNvPr id="3" name="Content Placeholder 2"/>
          <p:cNvSpPr>
            <a:spLocks noGrp="1"/>
          </p:cNvSpPr>
          <p:nvPr>
            <p:ph idx="1"/>
          </p:nvPr>
        </p:nvSpPr>
        <p:spPr/>
        <p:txBody>
          <a:bodyPr/>
          <a:lstStyle/>
          <a:p>
            <a:pPr lvl="0"/>
            <a:r>
              <a:rPr lang="en-US" dirty="0">
                <a:solidFill>
                  <a:srgbClr val="FFFFFF"/>
                </a:solidFill>
                <a:effectLst>
                  <a:outerShdw dist="17961" dir="2700000">
                    <a:scrgbClr r="0" g="0" b="0"/>
                  </a:outerShdw>
                </a:effectLst>
                <a:ea typeface="Arial Unicode MS" pitchFamily="2"/>
                <a:cs typeface="Tahoma" pitchFamily="2"/>
              </a:rPr>
              <a:t>Unconditional positive regard, empathy and genuineness are important in everyday </a:t>
            </a:r>
            <a:r>
              <a:rPr lang="en-US" dirty="0" smtClean="0">
                <a:solidFill>
                  <a:srgbClr val="FFFFFF"/>
                </a:solidFill>
                <a:effectLst>
                  <a:outerShdw dist="17961" dir="2700000">
                    <a:scrgbClr r="0" g="0" b="0"/>
                  </a:outerShdw>
                </a:effectLst>
                <a:ea typeface="Arial Unicode MS" pitchFamily="2"/>
                <a:cs typeface="Tahoma" pitchFamily="2"/>
              </a:rPr>
              <a:t>life</a:t>
            </a:r>
          </a:p>
          <a:p>
            <a:r>
              <a:rPr lang="en-US" dirty="0">
                <a:solidFill>
                  <a:srgbClr val="FFFFFF"/>
                </a:solidFill>
                <a:effectLst>
                  <a:outerShdw dist="17961" dir="2700000">
                    <a:scrgbClr r="0" g="0" b="0"/>
                  </a:outerShdw>
                </a:effectLst>
                <a:ea typeface="Arial Unicode MS" pitchFamily="2"/>
                <a:cs typeface="Tahoma" pitchFamily="2"/>
              </a:rPr>
              <a:t>Unconditional positive regard</a:t>
            </a:r>
          </a:p>
          <a:p>
            <a:pPr lvl="1"/>
            <a:r>
              <a:rPr lang="en-US" dirty="0">
                <a:solidFill>
                  <a:srgbClr val="FFFFFF"/>
                </a:solidFill>
                <a:effectLst>
                  <a:outerShdw dist="17961" dir="2700000">
                    <a:scrgbClr r="0" g="0" b="0"/>
                  </a:outerShdw>
                </a:effectLst>
                <a:ea typeface="Lucida Sans Unicode" pitchFamily="2"/>
                <a:cs typeface="Lucida Sans Unicode" pitchFamily="2"/>
              </a:rPr>
              <a:t>respecting and accepting a person as a competent individual, including his or her strengths, weaknesses, and full range of feelings and behaviors</a:t>
            </a:r>
          </a:p>
          <a:p>
            <a:r>
              <a:rPr lang="en-US" dirty="0" smtClean="0">
                <a:solidFill>
                  <a:srgbClr val="FFFFFF"/>
                </a:solidFill>
                <a:effectLst>
                  <a:outerShdw dist="17961" dir="2700000">
                    <a:scrgbClr r="0" g="0" b="0"/>
                  </a:outerShdw>
                </a:effectLst>
                <a:ea typeface="Arial Unicode MS" pitchFamily="2"/>
                <a:cs typeface="Tahoma" pitchFamily="2"/>
              </a:rPr>
              <a:t>Knowing </a:t>
            </a:r>
            <a:r>
              <a:rPr lang="en-US" dirty="0">
                <a:solidFill>
                  <a:srgbClr val="FFFFFF"/>
                </a:solidFill>
                <a:effectLst>
                  <a:outerShdw dist="17961" dir="2700000">
                    <a:scrgbClr r="0" g="0" b="0"/>
                  </a:outerShdw>
                </a:effectLst>
                <a:ea typeface="Arial Unicode MS" pitchFamily="2"/>
                <a:cs typeface="Tahoma" pitchFamily="2"/>
              </a:rPr>
              <a:t>that one is “heard”, that one is accepted, and that someone else understands and cares underlie caring, helpful interactions</a:t>
            </a:r>
          </a:p>
          <a:p>
            <a:pPr lvl="0"/>
            <a:endParaRPr lang="en-US" dirty="0">
              <a:solidFill>
                <a:srgbClr val="FFFFFF"/>
              </a:solidFill>
              <a:effectLst>
                <a:outerShdw dist="17961" dir="2700000">
                  <a:scrgbClr r="0" g="0" b="0"/>
                </a:outerShdw>
              </a:effectLst>
              <a:ea typeface="Arial Unicode MS" pitchFamily="2"/>
              <a:cs typeface="Tahoma" pitchFamily="2"/>
            </a:endParaRPr>
          </a:p>
        </p:txBody>
      </p:sp>
    </p:spTree>
    <p:extLst>
      <p:ext uri="{BB962C8B-B14F-4D97-AF65-F5344CB8AC3E}">
        <p14:creationId xmlns:p14="http://schemas.microsoft.com/office/powerpoint/2010/main" val="4110871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dist="17961" dir="2700000">
                    <a:scrgbClr r="0" g="0" b="0"/>
                  </a:outerShdw>
                </a:effectLst>
                <a:latin typeface="+mn-lt"/>
                <a:ea typeface="Arial Unicode MS" pitchFamily="2"/>
                <a:cs typeface="Tahoma" pitchFamily="2"/>
              </a:rPr>
              <a:t>Tips on Being a Good Listener</a:t>
            </a: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lnSpc>
                <a:spcPct val="80000"/>
              </a:lnSpc>
              <a:spcBef>
                <a:spcPts val="697"/>
              </a:spcBef>
              <a:spcAft>
                <a:spcPts val="0"/>
              </a:spcAft>
              <a:buClr>
                <a:srgbClr val="FFCC00"/>
              </a:buClr>
              <a:buSzPct val="70000"/>
              <a:buFont typeface="Wingdings" pitchFamily="2"/>
              <a:buChar char=""/>
              <a:tabLst/>
            </a:pPr>
            <a:r>
              <a:rPr lang="en-US" sz="2800" dirty="0">
                <a:effectLst>
                  <a:outerShdw dist="17961" dir="2700000">
                    <a:scrgbClr r="0" g="0" b="0"/>
                  </a:outerShdw>
                </a:effectLst>
                <a:latin typeface="+mn-lt"/>
                <a:ea typeface="Arial Unicode MS" pitchFamily="2"/>
                <a:cs typeface="Tahoma" pitchFamily="2"/>
              </a:rPr>
              <a:t>Eye contact</a:t>
            </a:r>
          </a:p>
          <a:p>
            <a:pPr marL="339480" marR="0" lvl="0" indent="-339480" rtl="0" hangingPunct="1">
              <a:lnSpc>
                <a:spcPct val="80000"/>
              </a:lnSpc>
              <a:spcBef>
                <a:spcPts val="697"/>
              </a:spcBef>
              <a:spcAft>
                <a:spcPts val="0"/>
              </a:spcAft>
              <a:buNone/>
              <a:tabLst/>
            </a:pPr>
            <a:endParaRPr lang="en-US" sz="2800" dirty="0">
              <a:effectLst>
                <a:outerShdw dist="17961" dir="2700000">
                  <a:scrgbClr r="0" g="0" b="0"/>
                </a:outerShdw>
              </a:effectLst>
              <a:latin typeface="+mn-lt"/>
              <a:ea typeface="Arial Unicode MS" pitchFamily="2"/>
              <a:cs typeface="Tahoma" pitchFamily="2"/>
            </a:endParaRPr>
          </a:p>
          <a:p>
            <a:pPr marL="0" marR="0" lvl="0" indent="0" rtl="0" hangingPunct="1">
              <a:lnSpc>
                <a:spcPct val="80000"/>
              </a:lnSpc>
              <a:spcBef>
                <a:spcPts val="697"/>
              </a:spcBef>
              <a:spcAft>
                <a:spcPts val="0"/>
              </a:spcAft>
              <a:buClr>
                <a:srgbClr val="FFCC00"/>
              </a:buClr>
              <a:buSzPct val="70000"/>
              <a:buFont typeface="Wingdings" pitchFamily="2"/>
              <a:buChar char=""/>
              <a:tabLst/>
            </a:pPr>
            <a:r>
              <a:rPr lang="en-US" sz="2800" dirty="0">
                <a:effectLst>
                  <a:outerShdw dist="17961" dir="2700000">
                    <a:scrgbClr r="0" g="0" b="0"/>
                  </a:outerShdw>
                </a:effectLst>
                <a:latin typeface="+mn-lt"/>
                <a:ea typeface="Arial Unicode MS" pitchFamily="2"/>
                <a:cs typeface="Tahoma" pitchFamily="2"/>
              </a:rPr>
              <a:t>Be aware of body language (minimize barriers)</a:t>
            </a:r>
          </a:p>
          <a:p>
            <a:pPr marL="339480" marR="0" lvl="0" indent="-339480" rtl="0" hangingPunct="1">
              <a:lnSpc>
                <a:spcPct val="80000"/>
              </a:lnSpc>
              <a:spcBef>
                <a:spcPts val="697"/>
              </a:spcBef>
              <a:spcAft>
                <a:spcPts val="0"/>
              </a:spcAft>
              <a:buNone/>
              <a:tabLst/>
            </a:pPr>
            <a:endParaRPr lang="en-US" sz="2800" dirty="0">
              <a:effectLst>
                <a:outerShdw dist="17961" dir="2700000">
                  <a:scrgbClr r="0" g="0" b="0"/>
                </a:outerShdw>
              </a:effectLst>
              <a:latin typeface="+mn-lt"/>
              <a:ea typeface="Arial Unicode MS" pitchFamily="2"/>
              <a:cs typeface="Tahoma" pitchFamily="2"/>
            </a:endParaRPr>
          </a:p>
          <a:p>
            <a:pPr marL="0" marR="0" lvl="0" indent="0" rtl="0" hangingPunct="1">
              <a:lnSpc>
                <a:spcPct val="80000"/>
              </a:lnSpc>
              <a:spcBef>
                <a:spcPts val="697"/>
              </a:spcBef>
              <a:spcAft>
                <a:spcPts val="0"/>
              </a:spcAft>
              <a:buClr>
                <a:srgbClr val="FFCC00"/>
              </a:buClr>
              <a:buSzPct val="70000"/>
              <a:buFont typeface="Wingdings" pitchFamily="2"/>
              <a:buChar char=""/>
              <a:tabLst/>
            </a:pPr>
            <a:r>
              <a:rPr lang="en-US" sz="2800" dirty="0">
                <a:effectLst>
                  <a:outerShdw dist="17961" dir="2700000">
                    <a:scrgbClr r="0" g="0" b="0"/>
                  </a:outerShdw>
                </a:effectLst>
                <a:latin typeface="+mn-lt"/>
                <a:ea typeface="Arial Unicode MS" pitchFamily="2"/>
                <a:cs typeface="Tahoma" pitchFamily="2"/>
              </a:rPr>
              <a:t>Minimize distractions (looking out the window, </a:t>
            </a:r>
            <a:r>
              <a:rPr lang="en-US" sz="2800" dirty="0" smtClean="0">
                <a:effectLst>
                  <a:outerShdw dist="17961" dir="2700000">
                    <a:scrgbClr r="0" g="0" b="0"/>
                  </a:outerShdw>
                </a:effectLst>
                <a:latin typeface="+mn-lt"/>
                <a:ea typeface="Arial Unicode MS" pitchFamily="2"/>
                <a:cs typeface="Tahoma" pitchFamily="2"/>
              </a:rPr>
              <a:t>fidgeting, side conversations)</a:t>
            </a:r>
            <a:r>
              <a:rPr lang="en-US" sz="2400" baseline="0" dirty="0" smtClean="0">
                <a:solidFill>
                  <a:srgbClr val="FFFFFF"/>
                </a:solidFill>
                <a:effectLst>
                  <a:outerShdw dist="17961" dir="2700000">
                    <a:scrgbClr r="0" g="0" b="0"/>
                  </a:outerShdw>
                </a:effectLst>
                <a:latin typeface="+mn-lt"/>
                <a:ea typeface="Lucida Sans Unicode" pitchFamily="2"/>
                <a:cs typeface="Lucida Sans Unicode" pitchFamily="2"/>
              </a:rPr>
              <a:t>  </a:t>
            </a:r>
            <a:endParaRPr lang="en-US" sz="2400" baseline="0" dirty="0">
              <a:solidFill>
                <a:srgbClr val="FFFFFF"/>
              </a:solidFill>
              <a:effectLst>
                <a:outerShdw dist="17961" dir="2700000">
                  <a:scrgbClr r="0" g="0" b="0"/>
                </a:outerShdw>
              </a:effectLst>
              <a:latin typeface="+mn-lt"/>
              <a:ea typeface="Lucida Sans Unicode" pitchFamily="2"/>
              <a:cs typeface="Lucida Sans Unicode" pitchFamily="2"/>
            </a:endParaRPr>
          </a:p>
        </p:txBody>
      </p:sp>
    </p:spTree>
    <p:extLst>
      <p:ext uri="{BB962C8B-B14F-4D97-AF65-F5344CB8AC3E}">
        <p14:creationId xmlns:p14="http://schemas.microsoft.com/office/powerpoint/2010/main" val="219949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8</a:t>
            </a:r>
            <a:r>
              <a:rPr lang="en-US" baseline="30000" dirty="0" smtClean="0"/>
              <a:t>th</a:t>
            </a:r>
            <a:r>
              <a:rPr lang="en-US" dirty="0" smtClean="0"/>
              <a:t> Habit</a:t>
            </a:r>
            <a:endParaRPr lang="en-US" dirty="0"/>
          </a:p>
        </p:txBody>
      </p:sp>
      <p:sp>
        <p:nvSpPr>
          <p:cNvPr id="3" name="Content Placeholder 2"/>
          <p:cNvSpPr>
            <a:spLocks noGrp="1"/>
          </p:cNvSpPr>
          <p:nvPr>
            <p:ph idx="1"/>
          </p:nvPr>
        </p:nvSpPr>
        <p:spPr/>
        <p:txBody>
          <a:bodyPr/>
          <a:lstStyle/>
          <a:p>
            <a:pPr lvl="0"/>
            <a:r>
              <a:rPr lang="en-US" dirty="0">
                <a:effectLst>
                  <a:outerShdw dist="17961" dir="2700000">
                    <a:scrgbClr r="0" g="0" b="0"/>
                  </a:outerShdw>
                </a:effectLst>
                <a:ea typeface="Arial Unicode MS" pitchFamily="2"/>
                <a:cs typeface="Tahoma" pitchFamily="2"/>
              </a:rPr>
              <a:t>Find your </a:t>
            </a:r>
            <a:r>
              <a:rPr lang="en-US" u="sng" dirty="0">
                <a:effectLst>
                  <a:outerShdw dist="17961" dir="2700000">
                    <a:scrgbClr r="0" g="0" b="0"/>
                  </a:outerShdw>
                </a:effectLst>
                <a:ea typeface="Arial Unicode MS" pitchFamily="2"/>
                <a:cs typeface="Tahoma" pitchFamily="2"/>
              </a:rPr>
              <a:t>Voice and Inspire</a:t>
            </a:r>
            <a:r>
              <a:rPr lang="en-US" dirty="0">
                <a:effectLst>
                  <a:outerShdw dist="17961" dir="2700000">
                    <a:scrgbClr r="0" g="0" b="0"/>
                  </a:outerShdw>
                </a:effectLst>
                <a:ea typeface="Arial Unicode MS" pitchFamily="2"/>
                <a:cs typeface="Tahoma" pitchFamily="2"/>
              </a:rPr>
              <a:t> others to find </a:t>
            </a:r>
            <a:r>
              <a:rPr lang="en-US" dirty="0" smtClean="0">
                <a:effectLst>
                  <a:outerShdw dist="17961" dir="2700000">
                    <a:scrgbClr r="0" g="0" b="0"/>
                  </a:outerShdw>
                </a:effectLst>
                <a:ea typeface="Arial Unicode MS" pitchFamily="2"/>
                <a:cs typeface="Tahoma" pitchFamily="2"/>
              </a:rPr>
              <a:t>theirs</a:t>
            </a:r>
          </a:p>
          <a:p>
            <a:r>
              <a:rPr lang="en-US" dirty="0">
                <a:solidFill>
                  <a:srgbClr val="FFFFFF"/>
                </a:solidFill>
                <a:effectLst>
                  <a:outerShdw dist="17961" dir="2700000">
                    <a:scrgbClr r="0" g="0" b="0"/>
                  </a:outerShdw>
                </a:effectLst>
                <a:ea typeface="Lucida Sans Unicode" pitchFamily="2"/>
                <a:cs typeface="Lucida Sans Unicode" pitchFamily="2"/>
              </a:rPr>
              <a:t>Leadership is a choice to deal with people in a way that will communicate to them their worth and potential so clearly they will come to see it in themselves</a:t>
            </a:r>
          </a:p>
          <a:p>
            <a:r>
              <a:rPr lang="en-US" dirty="0">
                <a:solidFill>
                  <a:srgbClr val="FFFFFF"/>
                </a:solidFill>
                <a:effectLst>
                  <a:outerShdw dist="17961" dir="2700000">
                    <a:scrgbClr r="0" g="0" b="0"/>
                  </a:outerShdw>
                </a:effectLst>
                <a:ea typeface="Lucida Sans Unicode" pitchFamily="2"/>
                <a:cs typeface="Lucida Sans Unicode" pitchFamily="2"/>
              </a:rPr>
              <a:t>Develop a shared </a:t>
            </a:r>
            <a:r>
              <a:rPr lang="en-US" dirty="0" smtClean="0">
                <a:solidFill>
                  <a:srgbClr val="FFFFFF"/>
                </a:solidFill>
                <a:effectLst>
                  <a:outerShdw dist="17961" dir="2700000">
                    <a:scrgbClr r="0" g="0" b="0"/>
                  </a:outerShdw>
                </a:effectLst>
                <a:ea typeface="Lucida Sans Unicode" pitchFamily="2"/>
                <a:cs typeface="Lucida Sans Unicode" pitchFamily="2"/>
              </a:rPr>
              <a:t>vision</a:t>
            </a:r>
            <a:endParaRPr lang="en-US" dirty="0">
              <a:effectLst>
                <a:outerShdw dist="17961" dir="2700000">
                  <a:scrgbClr r="0" g="0" b="0"/>
                </a:outerShdw>
              </a:effectLst>
              <a:ea typeface="Arial Unicode MS" pitchFamily="2"/>
              <a:cs typeface="Tahoma" pitchFamily="2"/>
            </a:endParaRPr>
          </a:p>
          <a:p>
            <a:endParaRPr lang="en-US" dirty="0"/>
          </a:p>
        </p:txBody>
      </p:sp>
    </p:spTree>
    <p:extLst>
      <p:ext uri="{BB962C8B-B14F-4D97-AF65-F5344CB8AC3E}">
        <p14:creationId xmlns:p14="http://schemas.microsoft.com/office/powerpoint/2010/main" val="2282127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447919" y="2332080"/>
            <a:ext cx="6156360" cy="192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spAutoFit/>
          </a:bodyPr>
          <a:lstStyle/>
          <a:p>
            <a:pPr marL="0" marR="0" lvl="0" indent="0" algn="ctr" rtl="0" hangingPunct="1">
              <a:buNone/>
              <a:tabLst/>
            </a:pPr>
            <a:r>
              <a:rPr lang="en-US" sz="4000" b="1" i="1" dirty="0">
                <a:solidFill>
                  <a:schemeClr val="tx2"/>
                </a:solidFill>
                <a:latin typeface="Times New Roman" pitchFamily="18"/>
                <a:ea typeface="Arial Unicode MS" pitchFamily="2"/>
                <a:cs typeface="Tahoma" pitchFamily="2"/>
              </a:rPr>
              <a:t>“The most effective leaders forever alter the course of your life.”</a:t>
            </a:r>
          </a:p>
        </p:txBody>
      </p:sp>
    </p:spTree>
    <p:extLst>
      <p:ext uri="{BB962C8B-B14F-4D97-AF65-F5344CB8AC3E}">
        <p14:creationId xmlns:p14="http://schemas.microsoft.com/office/powerpoint/2010/main" val="386549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dirty="0">
                <a:solidFill>
                  <a:schemeClr val="tx2"/>
                </a:solidFill>
                <a:latin typeface="Calibri" pitchFamily="34" charset="0"/>
                <a:ea typeface="Arial Unicode MS" pitchFamily="2"/>
                <a:cs typeface="Calibri" pitchFamily="34" charset="0"/>
              </a:rPr>
              <a:t>Leadership Characteristics</a:t>
            </a:r>
            <a:r>
              <a:rPr lang="en-US" sz="4400" dirty="0">
                <a:latin typeface="Calibri" pitchFamily="34" charset="0"/>
                <a:ea typeface="Arial Unicode MS" pitchFamily="2"/>
                <a:cs typeface="Calibri" pitchFamily="34" charset="0"/>
              </a:rPr>
              <a:t>	</a:t>
            </a: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spcBef>
                <a:spcPts val="799"/>
              </a:spcBef>
              <a:spcAft>
                <a:spcPts val="0"/>
              </a:spcAft>
              <a:buClr>
                <a:srgbClr val="FFCC00"/>
              </a:buClr>
              <a:buSzPct val="70000"/>
              <a:buFont typeface="Wingdings" pitchFamily="2"/>
              <a:buChar char=""/>
              <a:tabLst/>
            </a:pPr>
            <a:r>
              <a:rPr lang="en-US" sz="3200" dirty="0" smtClean="0">
                <a:effectLst>
                  <a:outerShdw dist="17961" dir="2700000">
                    <a:scrgbClr r="0" g="0" b="0"/>
                  </a:outerShdw>
                </a:effectLst>
                <a:latin typeface="Calibri" pitchFamily="34" charset="0"/>
                <a:ea typeface="Arial Unicode MS" pitchFamily="2"/>
                <a:cs typeface="Calibri" pitchFamily="34" charset="0"/>
              </a:rPr>
              <a:t> What </a:t>
            </a:r>
            <a:r>
              <a:rPr lang="en-US" sz="3200" dirty="0">
                <a:effectLst>
                  <a:outerShdw dist="17961" dir="2700000">
                    <a:scrgbClr r="0" g="0" b="0"/>
                  </a:outerShdw>
                </a:effectLst>
                <a:latin typeface="Calibri" pitchFamily="34" charset="0"/>
                <a:ea typeface="Arial Unicode MS" pitchFamily="2"/>
                <a:cs typeface="Calibri" pitchFamily="34" charset="0"/>
              </a:rPr>
              <a:t>are the characteristics of a good leader?</a:t>
            </a:r>
          </a:p>
        </p:txBody>
      </p:sp>
      <p:pic>
        <p:nvPicPr>
          <p:cNvPr id="4" name="Picture 3"/>
          <p:cNvPicPr>
            <a:picLocks noChangeAspect="1"/>
          </p:cNvPicPr>
          <p:nvPr/>
        </p:nvPicPr>
        <p:blipFill>
          <a:blip r:embed="rId3">
            <a:lum/>
            <a:alphaModFix/>
          </a:blip>
          <a:srcRect/>
          <a:stretch>
            <a:fillRect/>
          </a:stretch>
        </p:blipFill>
        <p:spPr>
          <a:xfrm>
            <a:off x="6705720" y="4876920"/>
            <a:ext cx="1820880" cy="1493640"/>
          </a:xfrm>
          <a:prstGeom prst="rect">
            <a:avLst/>
          </a:prstGeom>
          <a:noFill/>
          <a:ln>
            <a:noFill/>
          </a:ln>
        </p:spPr>
      </p:pic>
    </p:spTree>
    <p:extLst>
      <p:ext uri="{BB962C8B-B14F-4D97-AF65-F5344CB8AC3E}">
        <p14:creationId xmlns:p14="http://schemas.microsoft.com/office/powerpoint/2010/main" val="340125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514600"/>
            <a:ext cx="6324600" cy="1323439"/>
          </a:xfrm>
          <a:prstGeom prst="rect">
            <a:avLst/>
          </a:prstGeom>
          <a:noFill/>
        </p:spPr>
        <p:txBody>
          <a:bodyPr wrap="square" rtlCol="0">
            <a:spAutoFit/>
          </a:bodyPr>
          <a:lstStyle/>
          <a:p>
            <a:pPr algn="ctr"/>
            <a:r>
              <a:rPr lang="en-US" sz="8000" dirty="0" smtClean="0"/>
              <a:t>ACTIVITY!</a:t>
            </a:r>
            <a:endParaRPr lang="en-US" sz="8000" dirty="0"/>
          </a:p>
        </p:txBody>
      </p:sp>
    </p:spTree>
    <p:extLst>
      <p:ext uri="{BB962C8B-B14F-4D97-AF65-F5344CB8AC3E}">
        <p14:creationId xmlns:p14="http://schemas.microsoft.com/office/powerpoint/2010/main" val="1403838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sz="quarter" idx="1"/>
          </p:nvPr>
        </p:nvSpPr>
        <p:spPr/>
        <p:txBody>
          <a:bodyPr/>
          <a:lstStyle/>
          <a:p>
            <a:pPr eaLnBrk="1" hangingPunct="1">
              <a:defRPr/>
            </a:pPr>
            <a:r>
              <a:rPr lang="en-US" dirty="0" smtClean="0"/>
              <a:t>Penfield Robotics </a:t>
            </a:r>
          </a:p>
          <a:p>
            <a:pPr eaLnBrk="1" hangingPunct="1">
              <a:defRPr/>
            </a:pPr>
            <a:r>
              <a:rPr lang="en-US" dirty="0" smtClean="0"/>
              <a:t>Leadership Boot camp 2010</a:t>
            </a:r>
          </a:p>
        </p:txBody>
      </p:sp>
      <p:sp>
        <p:nvSpPr>
          <p:cNvPr id="3074" name="Rectangle 2"/>
          <p:cNvSpPr>
            <a:spLocks noGrp="1" noChangeArrowheads="1"/>
          </p:cNvSpPr>
          <p:nvPr>
            <p:ph type="ctrTitle" sz="quarter"/>
          </p:nvPr>
        </p:nvSpPr>
        <p:spPr>
          <a:xfrm>
            <a:off x="685800" y="1939925"/>
            <a:ext cx="7772400" cy="1493838"/>
          </a:xfrm>
        </p:spPr>
        <p:txBody>
          <a:bodyPr/>
          <a:lstStyle/>
          <a:p>
            <a:pPr eaLnBrk="1" hangingPunct="1">
              <a:defRPr/>
            </a:pPr>
            <a:r>
              <a:rPr lang="en-US" sz="4400" u="sng" dirty="0" smtClean="0"/>
              <a:t>Communicating &amp; Persuading</a:t>
            </a:r>
            <a:endParaRPr lang="en-US" sz="4000" dirty="0" smtClean="0"/>
          </a:p>
        </p:txBody>
      </p:sp>
    </p:spTree>
    <p:extLst>
      <p:ext uri="{BB962C8B-B14F-4D97-AF65-F5344CB8AC3E}">
        <p14:creationId xmlns:p14="http://schemas.microsoft.com/office/powerpoint/2010/main" val="3268614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en-US" u="sng" dirty="0" smtClean="0"/>
              <a:t>Agenda</a:t>
            </a:r>
            <a:endParaRPr lang="en-US" dirty="0" smtClean="0"/>
          </a:p>
        </p:txBody>
      </p:sp>
      <p:sp>
        <p:nvSpPr>
          <p:cNvPr id="4099" name="Rectangle 3"/>
          <p:cNvSpPr>
            <a:spLocks noGrp="1" noChangeArrowheads="1"/>
          </p:cNvSpPr>
          <p:nvPr>
            <p:ph idx="1"/>
          </p:nvPr>
        </p:nvSpPr>
        <p:spPr>
          <a:xfrm>
            <a:off x="609600" y="1524000"/>
            <a:ext cx="7772400" cy="4648200"/>
          </a:xfrm>
        </p:spPr>
        <p:txBody>
          <a:bodyPr/>
          <a:lstStyle/>
          <a:p>
            <a:pPr eaLnBrk="1" hangingPunct="1">
              <a:lnSpc>
                <a:spcPct val="70000"/>
              </a:lnSpc>
              <a:defRPr/>
            </a:pPr>
            <a:endParaRPr lang="en-US" sz="4000" dirty="0" smtClean="0"/>
          </a:p>
          <a:p>
            <a:pPr eaLnBrk="1" hangingPunct="1">
              <a:lnSpc>
                <a:spcPct val="70000"/>
              </a:lnSpc>
              <a:defRPr/>
            </a:pPr>
            <a:r>
              <a:rPr lang="en-US" sz="3600" dirty="0" smtClean="0"/>
              <a:t>Art of Persuasion</a:t>
            </a:r>
          </a:p>
          <a:p>
            <a:pPr eaLnBrk="1" hangingPunct="1">
              <a:lnSpc>
                <a:spcPct val="70000"/>
              </a:lnSpc>
              <a:defRPr/>
            </a:pPr>
            <a:r>
              <a:rPr lang="en-US" sz="3600" dirty="0" smtClean="0"/>
              <a:t>Elements of Oratory</a:t>
            </a:r>
          </a:p>
          <a:p>
            <a:pPr eaLnBrk="1" hangingPunct="1">
              <a:lnSpc>
                <a:spcPct val="70000"/>
              </a:lnSpc>
              <a:defRPr/>
            </a:pPr>
            <a:r>
              <a:rPr lang="en-US" sz="3600" dirty="0" smtClean="0"/>
              <a:t>Video: M. L. King Speech</a:t>
            </a:r>
          </a:p>
          <a:p>
            <a:pPr eaLnBrk="1" hangingPunct="1">
              <a:lnSpc>
                <a:spcPct val="70000"/>
              </a:lnSpc>
              <a:defRPr/>
            </a:pPr>
            <a:r>
              <a:rPr lang="en-US" sz="3600" dirty="0" smtClean="0"/>
              <a:t>Planning a Talk</a:t>
            </a:r>
          </a:p>
          <a:p>
            <a:pPr eaLnBrk="1" hangingPunct="1">
              <a:lnSpc>
                <a:spcPct val="70000"/>
              </a:lnSpc>
              <a:defRPr/>
            </a:pPr>
            <a:r>
              <a:rPr lang="en-US" sz="3600" dirty="0" smtClean="0"/>
              <a:t>10 Presentation Tips</a:t>
            </a:r>
          </a:p>
          <a:p>
            <a:pPr eaLnBrk="1" hangingPunct="1">
              <a:lnSpc>
                <a:spcPct val="70000"/>
              </a:lnSpc>
              <a:defRPr/>
            </a:pPr>
            <a:r>
              <a:rPr lang="en-US" sz="3600" dirty="0" smtClean="0"/>
              <a:t>On Your Feet</a:t>
            </a:r>
          </a:p>
        </p:txBody>
      </p:sp>
    </p:spTree>
    <p:extLst>
      <p:ext uri="{BB962C8B-B14F-4D97-AF65-F5344CB8AC3E}">
        <p14:creationId xmlns:p14="http://schemas.microsoft.com/office/powerpoint/2010/main" val="1324865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defRPr/>
            </a:pPr>
            <a:r>
              <a:rPr lang="en-US" u="sng" dirty="0" smtClean="0"/>
              <a:t>The Art of Persuasion</a:t>
            </a:r>
            <a:endParaRPr lang="en-US" sz="4000" dirty="0" smtClean="0"/>
          </a:p>
        </p:txBody>
      </p:sp>
      <p:sp>
        <p:nvSpPr>
          <p:cNvPr id="5123" name="Rectangle 3"/>
          <p:cNvSpPr>
            <a:spLocks noGrp="1" noChangeArrowheads="1"/>
          </p:cNvSpPr>
          <p:nvPr>
            <p:ph idx="1"/>
          </p:nvPr>
        </p:nvSpPr>
        <p:spPr>
          <a:xfrm>
            <a:off x="381000" y="1676400"/>
            <a:ext cx="8229600" cy="2667000"/>
          </a:xfrm>
        </p:spPr>
        <p:txBody>
          <a:bodyPr/>
          <a:lstStyle/>
          <a:p>
            <a:pPr eaLnBrk="1" hangingPunct="1">
              <a:defRPr/>
            </a:pPr>
            <a:r>
              <a:rPr lang="en-US" sz="3600" dirty="0" smtClean="0"/>
              <a:t>Art of Persuasion more important </a:t>
            </a:r>
          </a:p>
          <a:p>
            <a:pPr eaLnBrk="1" hangingPunct="1">
              <a:buFont typeface="Wingdings" pitchFamily="2" charset="2"/>
              <a:buNone/>
              <a:defRPr/>
            </a:pPr>
            <a:r>
              <a:rPr lang="en-US" sz="3600" dirty="0" smtClean="0"/>
              <a:t>than ever because of:</a:t>
            </a:r>
          </a:p>
          <a:p>
            <a:pPr lvl="1" eaLnBrk="1" hangingPunct="1">
              <a:defRPr/>
            </a:pPr>
            <a:r>
              <a:rPr lang="en-US" sz="3600" dirty="0" smtClean="0"/>
              <a:t>Decline of top down leadership</a:t>
            </a:r>
          </a:p>
          <a:p>
            <a:pPr lvl="1" eaLnBrk="1" hangingPunct="1">
              <a:defRPr/>
            </a:pPr>
            <a:r>
              <a:rPr lang="en-US" sz="3600" dirty="0" smtClean="0"/>
              <a:t>Rise of teambuilding</a:t>
            </a:r>
            <a:r>
              <a:rPr lang="en-US" sz="2400" dirty="0" smtClean="0"/>
              <a:t>   </a:t>
            </a:r>
            <a:endParaRPr lang="en-US" sz="2400" u="sng" dirty="0" smtClean="0"/>
          </a:p>
        </p:txBody>
      </p:sp>
      <p:sp>
        <p:nvSpPr>
          <p:cNvPr id="5124" name="Rectangle 4"/>
          <p:cNvSpPr>
            <a:spLocks noChangeArrowheads="1"/>
          </p:cNvSpPr>
          <p:nvPr/>
        </p:nvSpPr>
        <p:spPr bwMode="auto">
          <a:xfrm>
            <a:off x="609600" y="4953000"/>
            <a:ext cx="7696200" cy="9144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spcBef>
                <a:spcPct val="20000"/>
              </a:spcBef>
              <a:buClr>
                <a:schemeClr val="hlink"/>
              </a:buClr>
              <a:buSzPct val="70000"/>
              <a:buFont typeface="Wingdings" pitchFamily="2" charset="2"/>
              <a:buNone/>
              <a:defRPr/>
            </a:pPr>
            <a:endParaRPr lang="en-US" sz="3200" b="1" u="sng" dirty="0">
              <a:effectLst>
                <a:outerShdw blurRad="38100" dist="38100" dir="2700000" algn="tl">
                  <a:srgbClr val="000000"/>
                </a:outerShdw>
              </a:effectLst>
            </a:endParaRPr>
          </a:p>
          <a:p>
            <a:pPr algn="ctr" eaLnBrk="1" hangingPunct="1">
              <a:spcBef>
                <a:spcPct val="20000"/>
              </a:spcBef>
              <a:buClr>
                <a:schemeClr val="hlink"/>
              </a:buClr>
              <a:buSzPct val="70000"/>
              <a:buFont typeface="Wingdings" pitchFamily="2" charset="2"/>
              <a:buNone/>
              <a:defRPr/>
            </a:pPr>
            <a:r>
              <a:rPr lang="en-US" sz="3200" b="1" u="sng" dirty="0">
                <a:solidFill>
                  <a:schemeClr val="hlink"/>
                </a:solidFill>
                <a:effectLst>
                  <a:outerShdw blurRad="38100" dist="38100" dir="2700000" algn="tl">
                    <a:srgbClr val="000000"/>
                  </a:outerShdw>
                </a:effectLst>
              </a:rPr>
              <a:t>Requires Communicating Effectively!</a:t>
            </a:r>
            <a:endParaRPr lang="en-US" sz="3200" u="sng" dirty="0">
              <a:solidFill>
                <a:schemeClr val="hlink"/>
              </a:solidFill>
              <a:effectLst>
                <a:outerShdw blurRad="38100" dist="38100" dir="2700000" algn="tl">
                  <a:srgbClr val="000000"/>
                </a:outerShdw>
              </a:effectLst>
            </a:endParaRPr>
          </a:p>
          <a:p>
            <a:pPr algn="ctr">
              <a:defRPr/>
            </a:pPr>
            <a:endParaRPr lang="en-US" sz="3200" u="sng" dirty="0">
              <a:solidFill>
                <a:schemeClr val="hlink"/>
              </a:solidFill>
              <a:effectLst>
                <a:outerShdw blurRad="38100" dist="38100" dir="2700000" algn="tl">
                  <a:srgbClr val="000000"/>
                </a:outerShdw>
              </a:effectLst>
            </a:endParaRPr>
          </a:p>
        </p:txBody>
      </p:sp>
    </p:spTree>
    <p:extLst>
      <p:ext uri="{BB962C8B-B14F-4D97-AF65-F5344CB8AC3E}">
        <p14:creationId xmlns:p14="http://schemas.microsoft.com/office/powerpoint/2010/main" val="3864431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US" u="sng" dirty="0" smtClean="0"/>
              <a:t>Thought for the Day</a:t>
            </a:r>
            <a:endParaRPr lang="en-US" sz="4000" dirty="0" smtClean="0"/>
          </a:p>
        </p:txBody>
      </p:sp>
      <p:pic>
        <p:nvPicPr>
          <p:cNvPr id="6148" name="Picture 4" descr="FD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1943100"/>
            <a:ext cx="3962400" cy="2986088"/>
          </a:xfrm>
          <a:solidFill>
            <a:schemeClr val="accent1"/>
          </a:solidFill>
          <a:ln>
            <a:solidFill>
              <a:schemeClr val="accent1"/>
            </a:solidFill>
          </a:ln>
        </p:spPr>
      </p:pic>
      <p:sp>
        <p:nvSpPr>
          <p:cNvPr id="6147" name="Rectangle 3"/>
          <p:cNvSpPr>
            <a:spLocks noGrp="1" noChangeArrowheads="1"/>
          </p:cNvSpPr>
          <p:nvPr>
            <p:ph type="body" sz="half" idx="2"/>
          </p:nvPr>
        </p:nvSpPr>
        <p:spPr>
          <a:xfrm>
            <a:off x="4800600" y="2133600"/>
            <a:ext cx="4114800" cy="4525963"/>
          </a:xfrm>
        </p:spPr>
        <p:txBody>
          <a:bodyPr/>
          <a:lstStyle/>
          <a:p>
            <a:pPr eaLnBrk="1" hangingPunct="1">
              <a:buFont typeface="Wingdings" pitchFamily="2" charset="2"/>
              <a:buNone/>
              <a:defRPr/>
            </a:pPr>
            <a:r>
              <a:rPr lang="en-US" u="sng" dirty="0" smtClean="0"/>
              <a:t>FDR on Public Speaking</a:t>
            </a:r>
            <a:endParaRPr lang="en-US" dirty="0" smtClean="0"/>
          </a:p>
          <a:p>
            <a:pPr eaLnBrk="1" hangingPunct="1">
              <a:buFont typeface="Wingdings" pitchFamily="2" charset="2"/>
              <a:buNone/>
              <a:defRPr/>
            </a:pPr>
            <a:r>
              <a:rPr lang="en-US" sz="3600" dirty="0" smtClean="0"/>
              <a:t>“Be prepared,</a:t>
            </a:r>
          </a:p>
          <a:p>
            <a:pPr eaLnBrk="1" hangingPunct="1">
              <a:buFont typeface="Wingdings" pitchFamily="2" charset="2"/>
              <a:buNone/>
              <a:defRPr/>
            </a:pPr>
            <a:r>
              <a:rPr lang="en-US" sz="3600" dirty="0" smtClean="0"/>
              <a:t> be brief,</a:t>
            </a:r>
          </a:p>
          <a:p>
            <a:pPr eaLnBrk="1" hangingPunct="1">
              <a:buFont typeface="Wingdings" pitchFamily="2" charset="2"/>
              <a:buNone/>
              <a:defRPr/>
            </a:pPr>
            <a:r>
              <a:rPr lang="en-US" sz="3600" dirty="0" smtClean="0"/>
              <a:t> be seated”</a:t>
            </a:r>
          </a:p>
          <a:p>
            <a:pPr eaLnBrk="1" hangingPunct="1">
              <a:buFont typeface="Wingdings" pitchFamily="2" charset="2"/>
              <a:buNone/>
              <a:defRPr/>
            </a:pPr>
            <a:r>
              <a:rPr lang="en-US" dirty="0" smtClean="0"/>
              <a:t>	</a:t>
            </a:r>
          </a:p>
        </p:txBody>
      </p:sp>
      <p:sp>
        <p:nvSpPr>
          <p:cNvPr id="6149" name="Rectangle 5"/>
          <p:cNvSpPr>
            <a:spLocks noChangeArrowheads="1"/>
          </p:cNvSpPr>
          <p:nvPr/>
        </p:nvSpPr>
        <p:spPr bwMode="auto">
          <a:xfrm>
            <a:off x="762000" y="4953000"/>
            <a:ext cx="3362325" cy="457200"/>
          </a:xfrm>
          <a:prstGeom prst="rect">
            <a:avLst/>
          </a:prstGeom>
          <a:noFill/>
          <a:ln w="9525">
            <a:noFill/>
            <a:miter lim="800000"/>
            <a:headEnd/>
            <a:tailEnd/>
          </a:ln>
          <a:effectLst/>
        </p:spPr>
        <p:txBody>
          <a:bodyPr wrap="none">
            <a:spAutoFit/>
          </a:bodyPr>
          <a:lstStyle/>
          <a:p>
            <a:pPr eaLnBrk="1" hangingPunct="1">
              <a:spcBef>
                <a:spcPct val="20000"/>
              </a:spcBef>
              <a:buClr>
                <a:schemeClr val="hlink"/>
              </a:buClr>
              <a:buSzPct val="70000"/>
              <a:buFont typeface="Wingdings" pitchFamily="2" charset="2"/>
              <a:buNone/>
              <a:defRPr/>
            </a:pPr>
            <a:r>
              <a:rPr lang="en-US" sz="2400" dirty="0">
                <a:effectLst>
                  <a:outerShdw blurRad="38100" dist="38100" dir="2700000" algn="tl">
                    <a:srgbClr val="000000"/>
                  </a:outerShdw>
                </a:effectLst>
              </a:rPr>
              <a:t>Franklin Delano Roosevelt</a:t>
            </a:r>
          </a:p>
        </p:txBody>
      </p:sp>
    </p:spTree>
    <p:extLst>
      <p:ext uri="{BB962C8B-B14F-4D97-AF65-F5344CB8AC3E}">
        <p14:creationId xmlns:p14="http://schemas.microsoft.com/office/powerpoint/2010/main" val="1357914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u="sng" dirty="0" smtClean="0"/>
              <a:t>Three Keys to a Great Talk</a:t>
            </a:r>
            <a:endParaRPr lang="en-US" sz="4000" dirty="0" smtClean="0"/>
          </a:p>
        </p:txBody>
      </p:sp>
      <p:sp>
        <p:nvSpPr>
          <p:cNvPr id="7171" name="Rectangle 3"/>
          <p:cNvSpPr>
            <a:spLocks noGrp="1" noChangeArrowheads="1"/>
          </p:cNvSpPr>
          <p:nvPr>
            <p:ph idx="1"/>
          </p:nvPr>
        </p:nvSpPr>
        <p:spPr>
          <a:xfrm>
            <a:off x="685800" y="2133600"/>
            <a:ext cx="7772400" cy="4114800"/>
          </a:xfrm>
        </p:spPr>
        <p:txBody>
          <a:bodyPr/>
          <a:lstStyle/>
          <a:p>
            <a:pPr eaLnBrk="1" hangingPunct="1">
              <a:lnSpc>
                <a:spcPct val="130000"/>
              </a:lnSpc>
              <a:defRPr/>
            </a:pPr>
            <a:r>
              <a:rPr lang="en-US" sz="4000" dirty="0" smtClean="0"/>
              <a:t>Elements of </a:t>
            </a:r>
            <a:r>
              <a:rPr lang="en-US" sz="3600" dirty="0" smtClean="0"/>
              <a:t>oratory</a:t>
            </a:r>
          </a:p>
          <a:p>
            <a:pPr eaLnBrk="1" hangingPunct="1">
              <a:lnSpc>
                <a:spcPct val="130000"/>
              </a:lnSpc>
              <a:defRPr/>
            </a:pPr>
            <a:r>
              <a:rPr lang="en-US" sz="4000" dirty="0" smtClean="0"/>
              <a:t>Narrative</a:t>
            </a:r>
          </a:p>
          <a:p>
            <a:pPr eaLnBrk="1" hangingPunct="1">
              <a:lnSpc>
                <a:spcPct val="130000"/>
              </a:lnSpc>
              <a:defRPr/>
            </a:pPr>
            <a:r>
              <a:rPr lang="en-US" sz="4000" dirty="0" smtClean="0"/>
              <a:t>Finding one’s own voice</a:t>
            </a:r>
          </a:p>
        </p:txBody>
      </p:sp>
    </p:spTree>
    <p:extLst>
      <p:ext uri="{BB962C8B-B14F-4D97-AF65-F5344CB8AC3E}">
        <p14:creationId xmlns:p14="http://schemas.microsoft.com/office/powerpoint/2010/main" val="2710167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US" u="sng" dirty="0" smtClean="0"/>
              <a:t>Greek Elements of Oratory</a:t>
            </a:r>
            <a:endParaRPr lang="en-US" sz="4000" dirty="0" smtClean="0"/>
          </a:p>
        </p:txBody>
      </p:sp>
      <p:sp>
        <p:nvSpPr>
          <p:cNvPr id="8195" name="Rectangle 3"/>
          <p:cNvSpPr>
            <a:spLocks noGrp="1" noChangeArrowheads="1"/>
          </p:cNvSpPr>
          <p:nvPr>
            <p:ph idx="1"/>
          </p:nvPr>
        </p:nvSpPr>
        <p:spPr>
          <a:xfrm>
            <a:off x="381000" y="1981200"/>
            <a:ext cx="8382000" cy="4114800"/>
          </a:xfrm>
        </p:spPr>
        <p:txBody>
          <a:bodyPr/>
          <a:lstStyle/>
          <a:p>
            <a:pPr eaLnBrk="1" hangingPunct="1">
              <a:lnSpc>
                <a:spcPct val="90000"/>
              </a:lnSpc>
              <a:defRPr/>
            </a:pPr>
            <a:r>
              <a:rPr lang="en-US" sz="3600" dirty="0" smtClean="0"/>
              <a:t>Source- Aristotle,</a:t>
            </a:r>
          </a:p>
          <a:p>
            <a:pPr eaLnBrk="1" hangingPunct="1">
              <a:lnSpc>
                <a:spcPct val="90000"/>
              </a:lnSpc>
              <a:buFont typeface="Wingdings" pitchFamily="2" charset="2"/>
              <a:buNone/>
              <a:defRPr/>
            </a:pPr>
            <a:r>
              <a:rPr lang="en-US" sz="3600" dirty="0" smtClean="0"/>
              <a:t>     </a:t>
            </a:r>
            <a:r>
              <a:rPr lang="en-US" sz="3600" i="1" dirty="0" smtClean="0"/>
              <a:t>Rhetoric</a:t>
            </a:r>
            <a:r>
              <a:rPr lang="en-US" sz="3600" dirty="0" smtClean="0"/>
              <a:t>, 355 B.C.</a:t>
            </a:r>
          </a:p>
          <a:p>
            <a:pPr eaLnBrk="1" hangingPunct="1">
              <a:lnSpc>
                <a:spcPct val="40000"/>
              </a:lnSpc>
              <a:buFont typeface="Wingdings" pitchFamily="2" charset="2"/>
              <a:buNone/>
              <a:defRPr/>
            </a:pPr>
            <a:endParaRPr lang="en-US" sz="6600" dirty="0" smtClean="0"/>
          </a:p>
          <a:p>
            <a:pPr eaLnBrk="1" hangingPunct="1">
              <a:lnSpc>
                <a:spcPct val="90000"/>
              </a:lnSpc>
              <a:defRPr/>
            </a:pPr>
            <a:r>
              <a:rPr lang="en-US" sz="3600" u="sng" dirty="0" smtClean="0">
                <a:solidFill>
                  <a:schemeClr val="hlink"/>
                </a:solidFill>
              </a:rPr>
              <a:t>Ethos</a:t>
            </a:r>
            <a:r>
              <a:rPr lang="en-US" sz="3600" dirty="0" smtClean="0"/>
              <a:t>- Credibility &amp; Likability</a:t>
            </a:r>
          </a:p>
          <a:p>
            <a:pPr lvl="1" eaLnBrk="1" hangingPunct="1">
              <a:lnSpc>
                <a:spcPct val="90000"/>
              </a:lnSpc>
              <a:defRPr/>
            </a:pPr>
            <a:r>
              <a:rPr lang="en-US" sz="3200" dirty="0" smtClean="0"/>
              <a:t>Why should we care what you say? </a:t>
            </a:r>
          </a:p>
          <a:p>
            <a:pPr lvl="1" eaLnBrk="1" hangingPunct="1">
              <a:lnSpc>
                <a:spcPct val="90000"/>
              </a:lnSpc>
              <a:defRPr/>
            </a:pPr>
            <a:r>
              <a:rPr lang="en-US" sz="3200" dirty="0" smtClean="0"/>
              <a:t>Your introduction can establish “ethos”</a:t>
            </a:r>
          </a:p>
          <a:p>
            <a:pPr lvl="1" eaLnBrk="1" hangingPunct="1">
              <a:lnSpc>
                <a:spcPct val="90000"/>
              </a:lnSpc>
              <a:defRPr/>
            </a:pPr>
            <a:r>
              <a:rPr lang="en-US" sz="3200" dirty="0" smtClean="0"/>
              <a:t>Self deprecating humor breaks down barriers</a:t>
            </a:r>
            <a:r>
              <a:rPr lang="en-US" dirty="0" smtClean="0"/>
              <a:t>		</a:t>
            </a:r>
            <a:endParaRPr lang="en-US" sz="2000" dirty="0" smtClean="0"/>
          </a:p>
        </p:txBody>
      </p:sp>
      <p:pic>
        <p:nvPicPr>
          <p:cNvPr id="8196" name="Picture 4" descr="aristotl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1720850" cy="2181225"/>
          </a:xfrm>
          <a:prstGeom prst="rect">
            <a:avLst/>
          </a:prstGeom>
          <a:solidFill>
            <a:schemeClr val="accent1"/>
          </a:solidFill>
          <a:ln w="9525">
            <a:solidFill>
              <a:schemeClr val="accent1"/>
            </a:solidFill>
            <a:miter lim="800000"/>
            <a:headEnd/>
            <a:tailEnd/>
          </a:ln>
        </p:spPr>
      </p:pic>
    </p:spTree>
    <p:extLst>
      <p:ext uri="{BB962C8B-B14F-4D97-AF65-F5344CB8AC3E}">
        <p14:creationId xmlns:p14="http://schemas.microsoft.com/office/powerpoint/2010/main" val="3712198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381000" y="457200"/>
            <a:ext cx="8458200" cy="1295400"/>
          </a:xfrm>
        </p:spPr>
        <p:txBody>
          <a:bodyPr/>
          <a:lstStyle/>
          <a:p>
            <a:pPr eaLnBrk="1" hangingPunct="1">
              <a:defRPr/>
            </a:pPr>
            <a:r>
              <a:rPr lang="en-US" u="sng" dirty="0" smtClean="0"/>
              <a:t>Elements of Oratory (Cont.)</a:t>
            </a:r>
            <a:endParaRPr lang="en-US" sz="4000" dirty="0" smtClean="0"/>
          </a:p>
        </p:txBody>
      </p:sp>
      <p:sp>
        <p:nvSpPr>
          <p:cNvPr id="9219" name="Rectangle 3"/>
          <p:cNvSpPr>
            <a:spLocks noGrp="1" noChangeArrowheads="1"/>
          </p:cNvSpPr>
          <p:nvPr>
            <p:ph idx="1"/>
          </p:nvPr>
        </p:nvSpPr>
        <p:spPr>
          <a:xfrm>
            <a:off x="304800" y="1524000"/>
            <a:ext cx="8458200" cy="3657600"/>
          </a:xfrm>
        </p:spPr>
        <p:txBody>
          <a:bodyPr/>
          <a:lstStyle/>
          <a:p>
            <a:pPr eaLnBrk="1" hangingPunct="1">
              <a:defRPr/>
            </a:pPr>
            <a:r>
              <a:rPr lang="en-US" sz="3600" u="sng" dirty="0" smtClean="0">
                <a:solidFill>
                  <a:schemeClr val="hlink"/>
                </a:solidFill>
              </a:rPr>
              <a:t>Logos</a:t>
            </a:r>
            <a:r>
              <a:rPr lang="en-US" sz="3600" dirty="0" smtClean="0"/>
              <a:t>- Strength of Argument</a:t>
            </a:r>
            <a:endParaRPr lang="en-US" dirty="0" smtClean="0"/>
          </a:p>
          <a:p>
            <a:pPr lvl="1" eaLnBrk="1" hangingPunct="1">
              <a:defRPr/>
            </a:pPr>
            <a:r>
              <a:rPr lang="en-US" sz="3200" dirty="0" smtClean="0"/>
              <a:t>3 points are often effective.  Say 3 of anything and people will start writing them down.</a:t>
            </a:r>
          </a:p>
          <a:p>
            <a:pPr lvl="1" eaLnBrk="1" hangingPunct="1">
              <a:defRPr/>
            </a:pPr>
            <a:r>
              <a:rPr lang="en-US" sz="3200" dirty="0" smtClean="0"/>
              <a:t>Support arguments with facts &amp; figures.  Best are surprising (Stickiness Factor)</a:t>
            </a:r>
          </a:p>
        </p:txBody>
      </p:sp>
      <p:pic>
        <p:nvPicPr>
          <p:cNvPr id="9220" name="Picture 4" descr="FL75930"/>
          <p:cNvPicPr>
            <a:picLocks noChangeAspect="1" noChangeArrowheads="1"/>
          </p:cNvPicPr>
          <p:nvPr/>
        </p:nvPicPr>
        <p:blipFill>
          <a:blip r:embed="rId3">
            <a:extLst>
              <a:ext uri="{28A0092B-C50C-407E-A947-70E740481C1C}">
                <a14:useLocalDpi xmlns:a14="http://schemas.microsoft.com/office/drawing/2010/main" val="0"/>
              </a:ext>
            </a:extLst>
          </a:blip>
          <a:srcRect b="14285"/>
          <a:stretch>
            <a:fillRect/>
          </a:stretch>
        </p:blipFill>
        <p:spPr bwMode="auto">
          <a:xfrm>
            <a:off x="2819400" y="5066319"/>
            <a:ext cx="2019300" cy="1346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5" descr="KS3715"/>
          <p:cNvPicPr>
            <a:picLocks noChangeAspect="1" noChangeArrowheads="1"/>
          </p:cNvPicPr>
          <p:nvPr/>
        </p:nvPicPr>
        <p:blipFill>
          <a:blip r:embed="rId4">
            <a:extLst>
              <a:ext uri="{28A0092B-C50C-407E-A947-70E740481C1C}">
                <a14:useLocalDpi xmlns:a14="http://schemas.microsoft.com/office/drawing/2010/main" val="0"/>
              </a:ext>
            </a:extLst>
          </a:blip>
          <a:srcRect b="11111"/>
          <a:stretch>
            <a:fillRect/>
          </a:stretch>
        </p:blipFill>
        <p:spPr bwMode="auto">
          <a:xfrm rot="-220907">
            <a:off x="5638800" y="4837719"/>
            <a:ext cx="1184275" cy="1752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6" descr="KS3775"/>
          <p:cNvPicPr>
            <a:picLocks noChangeAspect="1" noChangeArrowheads="1"/>
          </p:cNvPicPr>
          <p:nvPr/>
        </p:nvPicPr>
        <p:blipFill>
          <a:blip r:embed="rId5">
            <a:extLst>
              <a:ext uri="{28A0092B-C50C-407E-A947-70E740481C1C}">
                <a14:useLocalDpi xmlns:a14="http://schemas.microsoft.com/office/drawing/2010/main" val="0"/>
              </a:ext>
            </a:extLst>
          </a:blip>
          <a:srcRect b="11111"/>
          <a:stretch>
            <a:fillRect/>
          </a:stretch>
        </p:blipFill>
        <p:spPr bwMode="auto">
          <a:xfrm rot="872821">
            <a:off x="4573174" y="4990120"/>
            <a:ext cx="1131888" cy="1676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657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u="sng" dirty="0" smtClean="0"/>
              <a:t>Thought for the Day</a:t>
            </a:r>
          </a:p>
        </p:txBody>
      </p:sp>
      <p:sp>
        <p:nvSpPr>
          <p:cNvPr id="10243" name="Rectangle 3"/>
          <p:cNvSpPr>
            <a:spLocks noGrp="1" noChangeArrowheads="1"/>
          </p:cNvSpPr>
          <p:nvPr>
            <p:ph idx="1"/>
          </p:nvPr>
        </p:nvSpPr>
        <p:spPr>
          <a:xfrm>
            <a:off x="914400" y="2133600"/>
            <a:ext cx="6781800" cy="3200400"/>
          </a:xfrm>
        </p:spPr>
        <p:txBody>
          <a:bodyPr/>
          <a:lstStyle/>
          <a:p>
            <a:pPr eaLnBrk="1" hangingPunct="1">
              <a:buFont typeface="Wingdings" pitchFamily="2" charset="2"/>
              <a:buNone/>
              <a:defRPr/>
            </a:pPr>
            <a:r>
              <a:rPr lang="en-US" dirty="0" smtClean="0"/>
              <a:t>“</a:t>
            </a:r>
            <a:r>
              <a:rPr lang="en-US" sz="3600" dirty="0" smtClean="0"/>
              <a:t>Facts are meaningless; you can use facts to prove anything that’s even remotely true!  Facts, schmacks.”</a:t>
            </a:r>
          </a:p>
          <a:p>
            <a:pPr eaLnBrk="1" hangingPunct="1">
              <a:buFont typeface="Wingdings" pitchFamily="2" charset="2"/>
              <a:buNone/>
              <a:defRPr/>
            </a:pPr>
            <a:r>
              <a:rPr lang="en-US" sz="2800" dirty="0" smtClean="0"/>
              <a:t>			</a:t>
            </a:r>
            <a:r>
              <a:rPr lang="en-US" dirty="0" smtClean="0"/>
              <a:t>Homer Simpson</a:t>
            </a:r>
          </a:p>
          <a:p>
            <a:pPr eaLnBrk="1" hangingPunct="1">
              <a:buFont typeface="Wingdings" pitchFamily="2" charset="2"/>
              <a:buNone/>
              <a:defRPr/>
            </a:pPr>
            <a:r>
              <a:rPr lang="en-US" dirty="0" smtClean="0"/>
              <a:t>			1997</a:t>
            </a:r>
          </a:p>
          <a:p>
            <a:pPr eaLnBrk="1" hangingPunct="1">
              <a:buFont typeface="Wingdings" pitchFamily="2" charset="2"/>
              <a:buNone/>
              <a:defRPr/>
            </a:pPr>
            <a:endParaRPr lang="en-US" dirty="0" smtClean="0"/>
          </a:p>
        </p:txBody>
      </p:sp>
      <p:pic>
        <p:nvPicPr>
          <p:cNvPr id="10244" name="Picture 4" descr="Homer Simp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114800"/>
            <a:ext cx="1828800" cy="1828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586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US" u="sng" dirty="0" smtClean="0"/>
              <a:t>Elements of Oratory (Cont.)</a:t>
            </a:r>
            <a:endParaRPr lang="en-US" sz="4000" dirty="0" smtClean="0"/>
          </a:p>
        </p:txBody>
      </p:sp>
      <p:sp>
        <p:nvSpPr>
          <p:cNvPr id="11267" name="Rectangle 3"/>
          <p:cNvSpPr>
            <a:spLocks noGrp="1" noChangeArrowheads="1"/>
          </p:cNvSpPr>
          <p:nvPr>
            <p:ph idx="1"/>
          </p:nvPr>
        </p:nvSpPr>
        <p:spPr>
          <a:xfrm>
            <a:off x="2743200" y="1600200"/>
            <a:ext cx="6172200" cy="4525963"/>
          </a:xfrm>
        </p:spPr>
        <p:txBody>
          <a:bodyPr/>
          <a:lstStyle/>
          <a:p>
            <a:pPr eaLnBrk="1" hangingPunct="1">
              <a:defRPr/>
            </a:pPr>
            <a:r>
              <a:rPr lang="en-US" sz="3600" u="sng" dirty="0" smtClean="0">
                <a:solidFill>
                  <a:schemeClr val="hlink"/>
                </a:solidFill>
              </a:rPr>
              <a:t>Pathos</a:t>
            </a:r>
            <a:r>
              <a:rPr lang="en-US" sz="3600" dirty="0" smtClean="0"/>
              <a:t>- Appeal to the Heart</a:t>
            </a:r>
          </a:p>
          <a:p>
            <a:pPr lvl="1" eaLnBrk="1" hangingPunct="1">
              <a:defRPr/>
            </a:pPr>
            <a:r>
              <a:rPr lang="en-US" sz="3200" dirty="0" smtClean="0"/>
              <a:t>Leadership is not just from the head up, but neck down too.</a:t>
            </a:r>
          </a:p>
          <a:p>
            <a:pPr lvl="1" eaLnBrk="1" hangingPunct="1">
              <a:defRPr/>
            </a:pPr>
            <a:r>
              <a:rPr lang="en-US" sz="3200" dirty="0" smtClean="0"/>
              <a:t>Values can be more powerful than facts.</a:t>
            </a:r>
          </a:p>
          <a:p>
            <a:pPr lvl="1" eaLnBrk="1" hangingPunct="1">
              <a:lnSpc>
                <a:spcPct val="70000"/>
              </a:lnSpc>
              <a:buFont typeface="Wingdings" pitchFamily="2" charset="2"/>
              <a:buNone/>
              <a:defRPr/>
            </a:pPr>
            <a:r>
              <a:rPr lang="en-US" sz="3200" dirty="0" smtClean="0"/>
              <a:t>	(“If we really believe XX,  then we must do YY.”)</a:t>
            </a:r>
            <a:endParaRPr lang="en-US" dirty="0" smtClean="0"/>
          </a:p>
        </p:txBody>
      </p:sp>
      <p:pic>
        <p:nvPicPr>
          <p:cNvPr id="11268" name="Picture 4" descr="KS13537"/>
          <p:cNvPicPr>
            <a:picLocks noChangeAspect="1" noChangeArrowheads="1"/>
          </p:cNvPicPr>
          <p:nvPr/>
        </p:nvPicPr>
        <p:blipFill>
          <a:blip r:embed="rId3">
            <a:extLst>
              <a:ext uri="{28A0092B-C50C-407E-A947-70E740481C1C}">
                <a14:useLocalDpi xmlns:a14="http://schemas.microsoft.com/office/drawing/2010/main" val="0"/>
              </a:ext>
            </a:extLst>
          </a:blip>
          <a:srcRect b="11111"/>
          <a:stretch>
            <a:fillRect/>
          </a:stretch>
        </p:blipFill>
        <p:spPr bwMode="auto">
          <a:xfrm>
            <a:off x="1219200" y="2514600"/>
            <a:ext cx="1541463" cy="2286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0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latin typeface="+mn-lt"/>
                <a:ea typeface="Arial Unicode MS" pitchFamily="2"/>
                <a:cs typeface="Tahoma" pitchFamily="2"/>
              </a:rPr>
              <a:t>Four Parts of Leadership</a:t>
            </a:r>
          </a:p>
        </p:txBody>
      </p:sp>
      <p:graphicFrame>
        <p:nvGraphicFramePr>
          <p:cNvPr id="4" name="Table 3"/>
          <p:cNvGraphicFramePr>
            <a:graphicFrameLocks noGrp="1"/>
          </p:cNvGraphicFramePr>
          <p:nvPr>
            <p:extLst>
              <p:ext uri="{D42A27DB-BD31-4B8C-83A1-F6EECF244321}">
                <p14:modId xmlns:p14="http://schemas.microsoft.com/office/powerpoint/2010/main" val="4157719258"/>
              </p:ext>
            </p:extLst>
          </p:nvPr>
        </p:nvGraphicFramePr>
        <p:xfrm>
          <a:off x="1676400" y="2133600"/>
          <a:ext cx="5562600" cy="3429000"/>
        </p:xfrm>
        <a:graphic>
          <a:graphicData uri="http://schemas.openxmlformats.org/drawingml/2006/table">
            <a:tbl>
              <a:tblPr firstRow="1" bandRow="1">
                <a:tableStyleId>{5940675A-B579-460E-94D1-54222C63F5DA}</a:tableStyleId>
              </a:tblPr>
              <a:tblGrid>
                <a:gridCol w="2781300"/>
                <a:gridCol w="2781300"/>
              </a:tblGrid>
              <a:tr h="1714500">
                <a:tc>
                  <a:txBody>
                    <a:bodyPr/>
                    <a:lstStyle/>
                    <a:p>
                      <a:pPr algn="ctr"/>
                      <a:endParaRPr lang="en-US" sz="3200" dirty="0" smtClean="0"/>
                    </a:p>
                    <a:p>
                      <a:pPr algn="ctr"/>
                      <a:r>
                        <a:rPr lang="en-US" sz="3200" dirty="0" smtClean="0"/>
                        <a:t>Know Yourself</a:t>
                      </a:r>
                      <a:endParaRPr lang="en-US" sz="3200" dirty="0"/>
                    </a:p>
                  </a:txBody>
                  <a:tcPr/>
                </a:tc>
                <a:tc>
                  <a:txBody>
                    <a:bodyPr/>
                    <a:lstStyle/>
                    <a:p>
                      <a:pPr algn="ctr"/>
                      <a:endParaRPr lang="en-US" sz="1800" dirty="0" smtClean="0"/>
                    </a:p>
                    <a:p>
                      <a:pPr algn="ctr"/>
                      <a:r>
                        <a:rPr lang="en-US" sz="3200" dirty="0" smtClean="0"/>
                        <a:t>Communicate Effectively</a:t>
                      </a:r>
                      <a:endParaRPr lang="en-US" sz="3200" dirty="0"/>
                    </a:p>
                  </a:txBody>
                  <a:tcPr/>
                </a:tc>
              </a:tr>
              <a:tr h="1714500">
                <a:tc>
                  <a:txBody>
                    <a:bodyPr/>
                    <a:lstStyle/>
                    <a:p>
                      <a:pPr algn="ctr"/>
                      <a:endParaRPr lang="en-US" sz="2000" dirty="0" smtClean="0"/>
                    </a:p>
                    <a:p>
                      <a:pPr algn="ctr"/>
                      <a:r>
                        <a:rPr lang="en-US" sz="3200" dirty="0" smtClean="0"/>
                        <a:t>Be a Good Team</a:t>
                      </a:r>
                      <a:r>
                        <a:rPr lang="en-US" sz="3200" baseline="0" dirty="0" smtClean="0"/>
                        <a:t> Player</a:t>
                      </a:r>
                      <a:endParaRPr lang="en-US" sz="3200" dirty="0"/>
                    </a:p>
                  </a:txBody>
                  <a:tcPr/>
                </a:tc>
                <a:tc>
                  <a:txBody>
                    <a:bodyPr/>
                    <a:lstStyle/>
                    <a:p>
                      <a:pPr algn="ctr"/>
                      <a:endParaRPr lang="en-US" sz="1800" dirty="0" smtClean="0"/>
                    </a:p>
                    <a:p>
                      <a:pPr algn="ctr"/>
                      <a:r>
                        <a:rPr lang="en-US" sz="3200" dirty="0" smtClean="0"/>
                        <a:t>Continuous Improvement</a:t>
                      </a:r>
                      <a:endParaRPr lang="en-US" sz="3200" dirty="0"/>
                    </a:p>
                  </a:txBody>
                  <a:tcPr/>
                </a:tc>
              </a:tr>
            </a:tbl>
          </a:graphicData>
        </a:graphic>
      </p:graphicFrame>
    </p:spTree>
    <p:extLst>
      <p:ext uri="{BB962C8B-B14F-4D97-AF65-F5344CB8AC3E}">
        <p14:creationId xmlns:p14="http://schemas.microsoft.com/office/powerpoint/2010/main" val="3647265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US" u="sng" dirty="0" smtClean="0"/>
              <a:t>One Common Approach</a:t>
            </a:r>
            <a:endParaRPr lang="en-US" sz="4000" dirty="0" smtClean="0"/>
          </a:p>
        </p:txBody>
      </p:sp>
      <p:sp>
        <p:nvSpPr>
          <p:cNvPr id="12291" name="Rectangle 3"/>
          <p:cNvSpPr>
            <a:spLocks noGrp="1" noChangeArrowheads="1"/>
          </p:cNvSpPr>
          <p:nvPr>
            <p:ph idx="1"/>
          </p:nvPr>
        </p:nvSpPr>
        <p:spPr>
          <a:xfrm>
            <a:off x="457200" y="1828800"/>
            <a:ext cx="8077200" cy="4191000"/>
          </a:xfrm>
        </p:spPr>
        <p:txBody>
          <a:bodyPr/>
          <a:lstStyle/>
          <a:p>
            <a:pPr eaLnBrk="1" hangingPunct="1">
              <a:lnSpc>
                <a:spcPct val="140000"/>
              </a:lnSpc>
              <a:defRPr/>
            </a:pPr>
            <a:r>
              <a:rPr lang="en-US" sz="3600" u="sng" dirty="0" smtClean="0">
                <a:solidFill>
                  <a:schemeClr val="hlink"/>
                </a:solidFill>
              </a:rPr>
              <a:t>Open with Ethos-</a:t>
            </a:r>
            <a:r>
              <a:rPr lang="en-US" sz="3600" dirty="0" smtClean="0"/>
              <a:t>- Establish credibility</a:t>
            </a:r>
          </a:p>
          <a:p>
            <a:pPr eaLnBrk="1" hangingPunct="1">
              <a:lnSpc>
                <a:spcPct val="120000"/>
              </a:lnSpc>
              <a:defRPr/>
            </a:pPr>
            <a:r>
              <a:rPr lang="en-US" sz="3600" u="sng" dirty="0" smtClean="0">
                <a:solidFill>
                  <a:schemeClr val="hlink"/>
                </a:solidFill>
              </a:rPr>
              <a:t>Argue with Logos-</a:t>
            </a:r>
            <a:r>
              <a:rPr lang="en-US" sz="3600" dirty="0" smtClean="0"/>
              <a:t>- Make your case</a:t>
            </a:r>
          </a:p>
          <a:p>
            <a:pPr eaLnBrk="1" hangingPunct="1">
              <a:lnSpc>
                <a:spcPct val="120000"/>
              </a:lnSpc>
              <a:defRPr/>
            </a:pPr>
            <a:r>
              <a:rPr lang="en-US" sz="3600" u="sng" dirty="0" smtClean="0">
                <a:solidFill>
                  <a:schemeClr val="hlink"/>
                </a:solidFill>
              </a:rPr>
              <a:t>Close with Pathos-</a:t>
            </a:r>
            <a:r>
              <a:rPr lang="en-US" sz="3600" dirty="0" smtClean="0"/>
              <a:t>- Send them away wanting more (Upper vs. Downer)</a:t>
            </a:r>
          </a:p>
        </p:txBody>
      </p:sp>
    </p:spTree>
    <p:extLst>
      <p:ext uri="{BB962C8B-B14F-4D97-AF65-F5344CB8AC3E}">
        <p14:creationId xmlns:p14="http://schemas.microsoft.com/office/powerpoint/2010/main" val="1376450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685800" y="381000"/>
            <a:ext cx="7772400" cy="1143000"/>
          </a:xfrm>
        </p:spPr>
        <p:txBody>
          <a:bodyPr/>
          <a:lstStyle/>
          <a:p>
            <a:pPr eaLnBrk="1" hangingPunct="1">
              <a:defRPr/>
            </a:pPr>
            <a:r>
              <a:rPr lang="en-US" u="sng" dirty="0" smtClean="0"/>
              <a:t>Narrative</a:t>
            </a:r>
            <a:endParaRPr lang="en-US" sz="4000" dirty="0" smtClean="0"/>
          </a:p>
        </p:txBody>
      </p:sp>
      <p:sp>
        <p:nvSpPr>
          <p:cNvPr id="13315" name="Rectangle 3"/>
          <p:cNvSpPr>
            <a:spLocks noGrp="1" noChangeArrowheads="1"/>
          </p:cNvSpPr>
          <p:nvPr>
            <p:ph idx="1"/>
          </p:nvPr>
        </p:nvSpPr>
        <p:spPr>
          <a:xfrm>
            <a:off x="609600" y="1676400"/>
            <a:ext cx="7772400" cy="4114800"/>
          </a:xfrm>
        </p:spPr>
        <p:txBody>
          <a:bodyPr/>
          <a:lstStyle/>
          <a:p>
            <a:pPr eaLnBrk="1" hangingPunct="1">
              <a:defRPr/>
            </a:pPr>
            <a:r>
              <a:rPr lang="en-US" dirty="0" smtClean="0"/>
              <a:t>Stories appeal to people</a:t>
            </a:r>
          </a:p>
          <a:p>
            <a:pPr eaLnBrk="1" hangingPunct="1">
              <a:defRPr/>
            </a:pPr>
            <a:r>
              <a:rPr lang="en-US" dirty="0" smtClean="0"/>
              <a:t>Long ones better have a </a:t>
            </a:r>
            <a:r>
              <a:rPr lang="en-US" u="sng" dirty="0" smtClean="0"/>
              <a:t>good</a:t>
            </a:r>
            <a:r>
              <a:rPr lang="en-US" dirty="0" smtClean="0"/>
              <a:t> punch line</a:t>
            </a:r>
          </a:p>
          <a:p>
            <a:pPr eaLnBrk="1" hangingPunct="1">
              <a:defRPr/>
            </a:pPr>
            <a:r>
              <a:rPr lang="en-US" dirty="0" smtClean="0"/>
              <a:t>Stories must be </a:t>
            </a:r>
            <a:r>
              <a:rPr lang="en-US" u="sng" dirty="0" smtClean="0"/>
              <a:t>relevant</a:t>
            </a:r>
            <a:r>
              <a:rPr lang="en-US" dirty="0" smtClean="0"/>
              <a:t> and </a:t>
            </a:r>
            <a:r>
              <a:rPr lang="en-US" u="sng" dirty="0" smtClean="0"/>
              <a:t>make a point</a:t>
            </a:r>
          </a:p>
          <a:p>
            <a:pPr eaLnBrk="1" hangingPunct="1">
              <a:defRPr/>
            </a:pPr>
            <a:r>
              <a:rPr lang="en-US" dirty="0" smtClean="0"/>
              <a:t>Often effective to bring past and future to the present</a:t>
            </a:r>
          </a:p>
          <a:p>
            <a:pPr lvl="1" eaLnBrk="1" hangingPunct="1">
              <a:lnSpc>
                <a:spcPct val="70000"/>
              </a:lnSpc>
              <a:defRPr/>
            </a:pPr>
            <a:r>
              <a:rPr lang="en-US" sz="3200" dirty="0" smtClean="0"/>
              <a:t>Where we have been</a:t>
            </a:r>
          </a:p>
          <a:p>
            <a:pPr lvl="1" eaLnBrk="1" hangingPunct="1">
              <a:lnSpc>
                <a:spcPct val="70000"/>
              </a:lnSpc>
              <a:defRPr/>
            </a:pPr>
            <a:r>
              <a:rPr lang="en-US" sz="3200" dirty="0" smtClean="0"/>
              <a:t>Where we are now</a:t>
            </a:r>
          </a:p>
          <a:p>
            <a:pPr lvl="1" eaLnBrk="1" hangingPunct="1">
              <a:lnSpc>
                <a:spcPct val="70000"/>
              </a:lnSpc>
              <a:defRPr/>
            </a:pPr>
            <a:r>
              <a:rPr lang="en-US" sz="3200" dirty="0" smtClean="0"/>
              <a:t>Where we are going</a:t>
            </a:r>
          </a:p>
        </p:txBody>
      </p:sp>
    </p:spTree>
    <p:extLst>
      <p:ext uri="{BB962C8B-B14F-4D97-AF65-F5344CB8AC3E}">
        <p14:creationId xmlns:p14="http://schemas.microsoft.com/office/powerpoint/2010/main" val="693500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US" u="sng" dirty="0" smtClean="0"/>
              <a:t>Finding Your Own Voice</a:t>
            </a:r>
            <a:endParaRPr lang="en-US" sz="4000" dirty="0" smtClean="0"/>
          </a:p>
        </p:txBody>
      </p:sp>
      <p:sp>
        <p:nvSpPr>
          <p:cNvPr id="14339" name="Rectangle 3"/>
          <p:cNvSpPr>
            <a:spLocks noGrp="1" noChangeArrowheads="1"/>
          </p:cNvSpPr>
          <p:nvPr>
            <p:ph idx="1"/>
          </p:nvPr>
        </p:nvSpPr>
        <p:spPr/>
        <p:txBody>
          <a:bodyPr/>
          <a:lstStyle/>
          <a:p>
            <a:pPr eaLnBrk="1" hangingPunct="1">
              <a:defRPr/>
            </a:pPr>
            <a:r>
              <a:rPr lang="en-US" dirty="0" smtClean="0"/>
              <a:t>“Voice” is your style, your perspective</a:t>
            </a:r>
          </a:p>
          <a:p>
            <a:pPr eaLnBrk="1" hangingPunct="1">
              <a:defRPr/>
            </a:pPr>
            <a:r>
              <a:rPr lang="en-US" dirty="0" smtClean="0"/>
              <a:t>Consistency is a virtue.  People won’t trust you if you’re all over the lot.  </a:t>
            </a:r>
          </a:p>
          <a:p>
            <a:pPr eaLnBrk="1" hangingPunct="1">
              <a:lnSpc>
                <a:spcPct val="80000"/>
              </a:lnSpc>
              <a:defRPr/>
            </a:pPr>
            <a:r>
              <a:rPr lang="en-US" dirty="0" smtClean="0"/>
              <a:t>Followers want the Deeper Level</a:t>
            </a:r>
          </a:p>
          <a:p>
            <a:pPr lvl="1" eaLnBrk="1" hangingPunct="1">
              <a:lnSpc>
                <a:spcPct val="80000"/>
              </a:lnSpc>
              <a:buFont typeface="Wingdings" pitchFamily="2" charset="2"/>
              <a:buNone/>
              <a:defRPr/>
            </a:pPr>
            <a:r>
              <a:rPr lang="en-US" sz="3200" dirty="0" smtClean="0"/>
              <a:t>-Who you are		-The Inner You</a:t>
            </a:r>
          </a:p>
          <a:p>
            <a:pPr eaLnBrk="1" hangingPunct="1">
              <a:defRPr/>
            </a:pPr>
            <a:r>
              <a:rPr lang="en-US" dirty="0" smtClean="0"/>
              <a:t>Passion must be authentic.  Nobody follows a phony.</a:t>
            </a:r>
          </a:p>
          <a:p>
            <a:pPr lvl="1" eaLnBrk="1" hangingPunct="1">
              <a:defRPr/>
            </a:pPr>
            <a:endParaRPr lang="en-US" dirty="0" smtClean="0"/>
          </a:p>
        </p:txBody>
      </p:sp>
    </p:spTree>
    <p:extLst>
      <p:ext uri="{BB962C8B-B14F-4D97-AF65-F5344CB8AC3E}">
        <p14:creationId xmlns:p14="http://schemas.microsoft.com/office/powerpoint/2010/main" val="3098813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sz="quarter" idx="1"/>
          </p:nvPr>
        </p:nvSpPr>
        <p:spPr>
          <a:xfrm>
            <a:off x="990600" y="1905000"/>
            <a:ext cx="7162800" cy="1905000"/>
          </a:xfrm>
        </p:spPr>
        <p:txBody>
          <a:bodyPr/>
          <a:lstStyle/>
          <a:p>
            <a:pPr eaLnBrk="1" hangingPunct="1">
              <a:defRPr/>
            </a:pPr>
            <a:r>
              <a:rPr lang="en-US" sz="4000" dirty="0" smtClean="0">
                <a:hlinkClick r:id="rId3"/>
              </a:rPr>
              <a:t>“I Have A Dream”</a:t>
            </a:r>
            <a:endParaRPr lang="en-US" sz="4000" dirty="0" smtClean="0"/>
          </a:p>
          <a:p>
            <a:pPr eaLnBrk="1" hangingPunct="1">
              <a:defRPr/>
            </a:pPr>
            <a:r>
              <a:rPr lang="en-US" dirty="0" smtClean="0"/>
              <a:t>August 28, 1963</a:t>
            </a:r>
          </a:p>
        </p:txBody>
      </p:sp>
      <p:sp>
        <p:nvSpPr>
          <p:cNvPr id="15362" name="Rectangle 2"/>
          <p:cNvSpPr>
            <a:spLocks noGrp="1" noChangeArrowheads="1"/>
          </p:cNvSpPr>
          <p:nvPr>
            <p:ph type="ctrTitle" sz="quarter"/>
          </p:nvPr>
        </p:nvSpPr>
        <p:spPr>
          <a:xfrm>
            <a:off x="609600" y="609600"/>
            <a:ext cx="7772400" cy="1143000"/>
          </a:xfrm>
        </p:spPr>
        <p:txBody>
          <a:bodyPr/>
          <a:lstStyle/>
          <a:p>
            <a:pPr eaLnBrk="1" hangingPunct="1">
              <a:defRPr/>
            </a:pPr>
            <a:r>
              <a:rPr lang="en-US" sz="4800" u="sng" dirty="0" smtClean="0"/>
              <a:t>Martin Luther King, Jr</a:t>
            </a:r>
            <a:r>
              <a:rPr lang="en-US" sz="4400" dirty="0" smtClean="0"/>
              <a:t>.</a:t>
            </a:r>
          </a:p>
        </p:txBody>
      </p:sp>
      <p:pic>
        <p:nvPicPr>
          <p:cNvPr id="15364" name="Picture 4" descr="K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4267200"/>
            <a:ext cx="2590800" cy="19954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5" descr="king-jr-martin-luther"/>
          <p:cNvPicPr>
            <a:picLocks noChangeAspect="1" noChangeArrowheads="1"/>
          </p:cNvPicPr>
          <p:nvPr/>
        </p:nvPicPr>
        <p:blipFill>
          <a:blip r:embed="rId5">
            <a:extLst>
              <a:ext uri="{28A0092B-C50C-407E-A947-70E740481C1C}">
                <a14:useLocalDpi xmlns:a14="http://schemas.microsoft.com/office/drawing/2010/main" val="0"/>
              </a:ext>
            </a:extLst>
          </a:blip>
          <a:srcRect l="14111" t="11940" r="15331" b="11301"/>
          <a:stretch>
            <a:fillRect/>
          </a:stretch>
        </p:blipFill>
        <p:spPr bwMode="auto">
          <a:xfrm>
            <a:off x="2514600" y="3429000"/>
            <a:ext cx="2016125" cy="2590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049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u="sng" dirty="0" smtClean="0"/>
              <a:t>“I Have a Dream”</a:t>
            </a:r>
          </a:p>
        </p:txBody>
      </p:sp>
      <p:sp>
        <p:nvSpPr>
          <p:cNvPr id="39939" name="Rectangle 3"/>
          <p:cNvSpPr>
            <a:spLocks noGrp="1" noChangeArrowheads="1"/>
          </p:cNvSpPr>
          <p:nvPr>
            <p:ph idx="1"/>
          </p:nvPr>
        </p:nvSpPr>
        <p:spPr>
          <a:xfrm>
            <a:off x="304800" y="1752600"/>
            <a:ext cx="8229600" cy="4525963"/>
          </a:xfrm>
        </p:spPr>
        <p:txBody>
          <a:bodyPr/>
          <a:lstStyle/>
          <a:p>
            <a:pPr eaLnBrk="1" hangingPunct="1">
              <a:defRPr/>
            </a:pPr>
            <a:r>
              <a:rPr lang="en-US" sz="3600" dirty="0" smtClean="0"/>
              <a:t>How does King use the Greek elements of oratory?  Give some examples.</a:t>
            </a:r>
          </a:p>
          <a:p>
            <a:pPr eaLnBrk="1" hangingPunct="1">
              <a:defRPr/>
            </a:pPr>
            <a:r>
              <a:rPr lang="en-US" sz="3600" dirty="0" smtClean="0"/>
              <a:t>What, for you, are the most effective parts of the speech?  Why?</a:t>
            </a:r>
          </a:p>
          <a:p>
            <a:pPr eaLnBrk="1" hangingPunct="1">
              <a:defRPr/>
            </a:pPr>
            <a:r>
              <a:rPr lang="en-US" sz="3600" dirty="0" smtClean="0"/>
              <a:t>What makes the speech</a:t>
            </a:r>
          </a:p>
          <a:p>
            <a:pPr eaLnBrk="1" hangingPunct="1">
              <a:buFont typeface="Wingdings" pitchFamily="2" charset="2"/>
              <a:buNone/>
              <a:defRPr/>
            </a:pPr>
            <a:r>
              <a:rPr lang="en-US" sz="3600" dirty="0" smtClean="0"/>
              <a:t>	still relevant today?</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343400"/>
            <a:ext cx="2079625" cy="21383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614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defRPr/>
            </a:pPr>
            <a:r>
              <a:rPr lang="en-US" u="sng" dirty="0" smtClean="0"/>
              <a:t>“I Have a Dream”</a:t>
            </a:r>
          </a:p>
        </p:txBody>
      </p:sp>
      <p:sp>
        <p:nvSpPr>
          <p:cNvPr id="40963" name="Rectangle 3"/>
          <p:cNvSpPr>
            <a:spLocks noGrp="1" noChangeArrowheads="1"/>
          </p:cNvSpPr>
          <p:nvPr>
            <p:ph idx="1"/>
          </p:nvPr>
        </p:nvSpPr>
        <p:spPr>
          <a:xfrm>
            <a:off x="381000" y="1524000"/>
            <a:ext cx="8229600" cy="4525963"/>
          </a:xfrm>
        </p:spPr>
        <p:txBody>
          <a:bodyPr/>
          <a:lstStyle/>
          <a:p>
            <a:pPr eaLnBrk="1" hangingPunct="1">
              <a:defRPr/>
            </a:pPr>
            <a:r>
              <a:rPr lang="en-US" dirty="0" smtClean="0"/>
              <a:t>Suppose Dr. King asked you to write a talk about race relations for him to deliver on the Mall this Aug 23 (the anniversary of the speech)</a:t>
            </a:r>
          </a:p>
          <a:p>
            <a:pPr lvl="1" eaLnBrk="1" hangingPunct="1">
              <a:defRPr/>
            </a:pPr>
            <a:r>
              <a:rPr lang="en-US" sz="3200" dirty="0" smtClean="0"/>
              <a:t>What would be the message or central theme?</a:t>
            </a:r>
          </a:p>
          <a:p>
            <a:pPr lvl="1" eaLnBrk="1" hangingPunct="1">
              <a:defRPr/>
            </a:pPr>
            <a:r>
              <a:rPr lang="en-US" sz="3200" dirty="0" smtClean="0"/>
              <a:t>How would the language differ </a:t>
            </a:r>
          </a:p>
          <a:p>
            <a:pPr lvl="1" eaLnBrk="1" hangingPunct="1">
              <a:buFont typeface="Wingdings" pitchFamily="2" charset="2"/>
              <a:buNone/>
              <a:defRPr/>
            </a:pPr>
            <a:r>
              <a:rPr lang="en-US" sz="3200" dirty="0" smtClean="0"/>
              <a:t>  from the original speech?</a:t>
            </a: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830" y="4876800"/>
            <a:ext cx="2451370" cy="1600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778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u="sng" dirty="0" smtClean="0"/>
              <a:t>Composing A Talk</a:t>
            </a:r>
            <a:endParaRPr lang="en-US" sz="4000" dirty="0" smtClean="0"/>
          </a:p>
        </p:txBody>
      </p:sp>
      <p:sp>
        <p:nvSpPr>
          <p:cNvPr id="17411" name="Rectangle 3"/>
          <p:cNvSpPr>
            <a:spLocks noGrp="1" noChangeArrowheads="1"/>
          </p:cNvSpPr>
          <p:nvPr>
            <p:ph idx="1"/>
          </p:nvPr>
        </p:nvSpPr>
        <p:spPr/>
        <p:txBody>
          <a:bodyPr/>
          <a:lstStyle/>
          <a:p>
            <a:pPr eaLnBrk="1" hangingPunct="1">
              <a:defRPr/>
            </a:pPr>
            <a:r>
              <a:rPr lang="en-US" u="sng" dirty="0" smtClean="0">
                <a:solidFill>
                  <a:schemeClr val="hlink"/>
                </a:solidFill>
              </a:rPr>
              <a:t>Who Is My Audience?</a:t>
            </a:r>
            <a:r>
              <a:rPr lang="en-US" dirty="0" smtClean="0"/>
              <a:t>  Understand your immediate and extended audience.  What stories, metaphors, and language will connect with them?</a:t>
            </a:r>
          </a:p>
          <a:p>
            <a:pPr eaLnBrk="1" hangingPunct="1">
              <a:defRPr/>
            </a:pPr>
            <a:r>
              <a:rPr lang="en-US" u="sng" dirty="0" smtClean="0">
                <a:solidFill>
                  <a:schemeClr val="hlink"/>
                </a:solidFill>
              </a:rPr>
              <a:t>What Is It You’re Going to Say?</a:t>
            </a:r>
            <a:r>
              <a:rPr lang="en-US" dirty="0" smtClean="0"/>
              <a:t>  Know with precision.  Reduce to one paragraph.  Write it out.</a:t>
            </a:r>
          </a:p>
        </p:txBody>
      </p:sp>
      <p:pic>
        <p:nvPicPr>
          <p:cNvPr id="18436" name="Picture 4" descr="KS3108"/>
          <p:cNvPicPr>
            <a:picLocks noChangeAspect="1" noChangeArrowheads="1"/>
          </p:cNvPicPr>
          <p:nvPr/>
        </p:nvPicPr>
        <p:blipFill>
          <a:blip r:embed="rId3">
            <a:extLst>
              <a:ext uri="{28A0092B-C50C-407E-A947-70E740481C1C}">
                <a14:useLocalDpi xmlns:a14="http://schemas.microsoft.com/office/drawing/2010/main" val="0"/>
              </a:ext>
            </a:extLst>
          </a:blip>
          <a:srcRect t="2" b="36507"/>
          <a:stretch>
            <a:fillRect/>
          </a:stretch>
        </p:blipFill>
        <p:spPr bwMode="auto">
          <a:xfrm>
            <a:off x="4495800" y="4914900"/>
            <a:ext cx="20574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Pen and Paper"/>
          <p:cNvPicPr>
            <a:picLocks noChangeAspect="1" noChangeArrowheads="1"/>
          </p:cNvPicPr>
          <p:nvPr/>
        </p:nvPicPr>
        <p:blipFill>
          <a:blip r:embed="rId4">
            <a:extLst>
              <a:ext uri="{28A0092B-C50C-407E-A947-70E740481C1C}">
                <a14:useLocalDpi xmlns:a14="http://schemas.microsoft.com/office/drawing/2010/main" val="0"/>
              </a:ext>
            </a:extLst>
          </a:blip>
          <a:srcRect t="9525" r="4477" b="17052"/>
          <a:stretch>
            <a:fillRect/>
          </a:stretch>
        </p:blipFill>
        <p:spPr bwMode="auto">
          <a:xfrm>
            <a:off x="2819400" y="5297488"/>
            <a:ext cx="213360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456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u="sng" dirty="0" smtClean="0"/>
              <a:t>Composing A Talk (Cont.)</a:t>
            </a:r>
            <a:endParaRPr lang="en-US" sz="4000" dirty="0" smtClean="0"/>
          </a:p>
        </p:txBody>
      </p:sp>
      <p:sp>
        <p:nvSpPr>
          <p:cNvPr id="18435" name="Rectangle 3"/>
          <p:cNvSpPr>
            <a:spLocks noGrp="1" noChangeArrowheads="1"/>
          </p:cNvSpPr>
          <p:nvPr>
            <p:ph idx="1"/>
          </p:nvPr>
        </p:nvSpPr>
        <p:spPr>
          <a:xfrm>
            <a:off x="381000" y="1676400"/>
            <a:ext cx="6934200" cy="4114800"/>
          </a:xfrm>
        </p:spPr>
        <p:txBody>
          <a:bodyPr/>
          <a:lstStyle/>
          <a:p>
            <a:pPr eaLnBrk="1" hangingPunct="1">
              <a:defRPr/>
            </a:pPr>
            <a:r>
              <a:rPr lang="en-US" u="sng" dirty="0" smtClean="0">
                <a:solidFill>
                  <a:schemeClr val="hlink"/>
                </a:solidFill>
              </a:rPr>
              <a:t>How Will the Broader Audience Hear or Read What I’ve Said?</a:t>
            </a:r>
            <a:r>
              <a:rPr lang="en-US" dirty="0" smtClean="0"/>
              <a:t>  Audience beyond the room may get hearsay or read sound bites.  How well will your message travel?</a:t>
            </a:r>
          </a:p>
          <a:p>
            <a:pPr eaLnBrk="1" hangingPunct="1">
              <a:lnSpc>
                <a:spcPct val="140000"/>
              </a:lnSpc>
              <a:defRPr/>
            </a:pPr>
            <a:r>
              <a:rPr lang="en-US" u="sng" dirty="0" smtClean="0">
                <a:solidFill>
                  <a:schemeClr val="hlink"/>
                </a:solidFill>
              </a:rPr>
              <a:t>Who Are You and What’s Your Voice ?</a:t>
            </a:r>
          </a:p>
          <a:p>
            <a:pPr eaLnBrk="1" hangingPunct="1">
              <a:lnSpc>
                <a:spcPct val="80000"/>
              </a:lnSpc>
              <a:buFont typeface="Wingdings" pitchFamily="2" charset="2"/>
              <a:buNone/>
              <a:defRPr/>
            </a:pPr>
            <a:r>
              <a:rPr lang="en-US" dirty="0" smtClean="0"/>
              <a:t>   Your talk must sound like you.</a:t>
            </a:r>
            <a:endParaRPr lang="en-US" b="1" u="sng" dirty="0" smtClean="0"/>
          </a:p>
        </p:txBody>
      </p:sp>
      <p:pic>
        <p:nvPicPr>
          <p:cNvPr id="19460" name="Picture 4" descr="FL25713"/>
          <p:cNvPicPr>
            <a:picLocks noChangeAspect="1" noChangeArrowheads="1"/>
          </p:cNvPicPr>
          <p:nvPr/>
        </p:nvPicPr>
        <p:blipFill>
          <a:blip r:embed="rId3">
            <a:extLst>
              <a:ext uri="{28A0092B-C50C-407E-A947-70E740481C1C}">
                <a14:useLocalDpi xmlns:a14="http://schemas.microsoft.com/office/drawing/2010/main" val="0"/>
              </a:ext>
            </a:extLst>
          </a:blip>
          <a:srcRect l="9877" t="12698" b="14285"/>
          <a:stretch>
            <a:fillRect/>
          </a:stretch>
        </p:blipFill>
        <p:spPr bwMode="auto">
          <a:xfrm>
            <a:off x="7239000" y="3810000"/>
            <a:ext cx="15240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KS10003"/>
          <p:cNvPicPr>
            <a:picLocks noChangeAspect="1" noChangeArrowheads="1"/>
          </p:cNvPicPr>
          <p:nvPr/>
        </p:nvPicPr>
        <p:blipFill>
          <a:blip r:embed="rId4">
            <a:extLst>
              <a:ext uri="{28A0092B-C50C-407E-A947-70E740481C1C}">
                <a14:useLocalDpi xmlns:a14="http://schemas.microsoft.com/office/drawing/2010/main" val="0"/>
              </a:ext>
            </a:extLst>
          </a:blip>
          <a:srcRect r="20370" b="45555"/>
          <a:stretch>
            <a:fillRect/>
          </a:stretch>
        </p:blipFill>
        <p:spPr bwMode="auto">
          <a:xfrm>
            <a:off x="7086600" y="1524000"/>
            <a:ext cx="110331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KS8002"/>
          <p:cNvPicPr>
            <a:picLocks noChangeAspect="1" noChangeArrowheads="1"/>
          </p:cNvPicPr>
          <p:nvPr/>
        </p:nvPicPr>
        <p:blipFill>
          <a:blip r:embed="rId5">
            <a:extLst>
              <a:ext uri="{28A0092B-C50C-407E-A947-70E740481C1C}">
                <a14:useLocalDpi xmlns:a14="http://schemas.microsoft.com/office/drawing/2010/main" val="0"/>
              </a:ext>
            </a:extLst>
          </a:blip>
          <a:srcRect l="17284" t="12698" r="16049" b="26984"/>
          <a:stretch>
            <a:fillRect/>
          </a:stretch>
        </p:blipFill>
        <p:spPr bwMode="auto">
          <a:xfrm rot="1792118">
            <a:off x="7315200" y="4800600"/>
            <a:ext cx="12954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SuperStock_1467-19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2514600"/>
            <a:ext cx="91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213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a:defRPr/>
            </a:pPr>
            <a:r>
              <a:rPr lang="en-US" u="sng" dirty="0"/>
              <a:t>Tip #1 for a Great Presentation</a:t>
            </a:r>
          </a:p>
        </p:txBody>
      </p:sp>
      <p:sp>
        <p:nvSpPr>
          <p:cNvPr id="3075" name="Rectangle 3"/>
          <p:cNvSpPr>
            <a:spLocks noGrp="1" noChangeArrowheads="1"/>
          </p:cNvSpPr>
          <p:nvPr>
            <p:ph idx="1"/>
          </p:nvPr>
        </p:nvSpPr>
        <p:spPr>
          <a:xfrm>
            <a:off x="457200" y="1371600"/>
            <a:ext cx="8229600" cy="4525963"/>
          </a:xfrm>
        </p:spPr>
        <p:txBody>
          <a:bodyPr/>
          <a:lstStyle/>
          <a:p>
            <a:pPr algn="ctr">
              <a:buFont typeface="Wingdings" pitchFamily="2" charset="2"/>
              <a:buNone/>
              <a:defRPr/>
            </a:pPr>
            <a:endParaRPr lang="en-US" sz="4000" dirty="0"/>
          </a:p>
          <a:p>
            <a:pPr>
              <a:buFont typeface="Wingdings" pitchFamily="2" charset="2"/>
              <a:buNone/>
              <a:defRPr/>
            </a:pPr>
            <a:r>
              <a:rPr lang="en-US" sz="4000" dirty="0">
                <a:solidFill>
                  <a:schemeClr val="hlink"/>
                </a:solidFill>
              </a:rPr>
              <a:t>Start early.</a:t>
            </a:r>
            <a:r>
              <a:rPr lang="en-US" sz="4000" dirty="0"/>
              <a:t>  Remember the </a:t>
            </a:r>
          </a:p>
          <a:p>
            <a:pPr>
              <a:buFont typeface="Wingdings" pitchFamily="2" charset="2"/>
              <a:buNone/>
              <a:defRPr/>
            </a:pPr>
            <a:r>
              <a:rPr lang="en-US" sz="4000" dirty="0"/>
              <a:t>1 minute = 1 hour rule</a:t>
            </a:r>
          </a:p>
          <a:p>
            <a:pPr>
              <a:buFont typeface="Wingdings" pitchFamily="2" charset="2"/>
              <a:buNone/>
              <a:defRPr/>
            </a:pPr>
            <a:endParaRPr lang="en-US" sz="2800" dirty="0"/>
          </a:p>
        </p:txBody>
      </p:sp>
      <p:sp>
        <p:nvSpPr>
          <p:cNvPr id="3076" name="Rectangle 4"/>
          <p:cNvSpPr>
            <a:spLocks noChangeArrowheads="1"/>
          </p:cNvSpPr>
          <p:nvPr/>
        </p:nvSpPr>
        <p:spPr bwMode="auto">
          <a:xfrm>
            <a:off x="533400" y="4572000"/>
            <a:ext cx="7924800" cy="13716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Work expands to fill the time </a:t>
            </a:r>
          </a:p>
          <a:p>
            <a:pPr algn="ctr">
              <a:defRPr/>
            </a:pPr>
            <a:r>
              <a:rPr lang="en-US" sz="3600" b="1" dirty="0">
                <a:solidFill>
                  <a:schemeClr val="hlink"/>
                </a:solidFill>
                <a:effectLst>
                  <a:outerShdw blurRad="38100" dist="38100" dir="2700000" algn="tl">
                    <a:srgbClr val="000000"/>
                  </a:outerShdw>
                </a:effectLst>
              </a:rPr>
              <a:t>available to complete it</a:t>
            </a:r>
          </a:p>
        </p:txBody>
      </p:sp>
      <p:pic>
        <p:nvPicPr>
          <p:cNvPr id="20485" name="Picture 5" descr="KS11864"/>
          <p:cNvPicPr>
            <a:picLocks noChangeAspect="1" noChangeArrowheads="1"/>
          </p:cNvPicPr>
          <p:nvPr/>
        </p:nvPicPr>
        <p:blipFill>
          <a:blip r:embed="rId3">
            <a:extLst>
              <a:ext uri="{28A0092B-C50C-407E-A947-70E740481C1C}">
                <a14:useLocalDpi xmlns:a14="http://schemas.microsoft.com/office/drawing/2010/main" val="0"/>
              </a:ext>
            </a:extLst>
          </a:blip>
          <a:srcRect b="11111"/>
          <a:stretch>
            <a:fillRect/>
          </a:stretch>
        </p:blipFill>
        <p:spPr bwMode="auto">
          <a:xfrm rot="702142">
            <a:off x="6400800" y="1676400"/>
            <a:ext cx="1593850" cy="2362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442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a:defRPr/>
            </a:pPr>
            <a:r>
              <a:rPr lang="en-US" u="sng" dirty="0"/>
              <a:t>Tip #2 for  a Great Presentation</a:t>
            </a:r>
          </a:p>
        </p:txBody>
      </p:sp>
      <p:sp>
        <p:nvSpPr>
          <p:cNvPr id="9219" name="Rectangle 3"/>
          <p:cNvSpPr>
            <a:spLocks noGrp="1" noChangeArrowheads="1"/>
          </p:cNvSpPr>
          <p:nvPr>
            <p:ph idx="1"/>
          </p:nvPr>
        </p:nvSpPr>
        <p:spPr>
          <a:xfrm>
            <a:off x="457200" y="1981200"/>
            <a:ext cx="8229600" cy="4525963"/>
          </a:xfrm>
        </p:spPr>
        <p:txBody>
          <a:bodyPr/>
          <a:lstStyle/>
          <a:p>
            <a:pPr>
              <a:buFont typeface="Wingdings" pitchFamily="2" charset="2"/>
              <a:buNone/>
              <a:defRPr/>
            </a:pPr>
            <a:r>
              <a:rPr lang="en-US" sz="4000" dirty="0">
                <a:solidFill>
                  <a:schemeClr val="hlink"/>
                </a:solidFill>
              </a:rPr>
              <a:t>Be sure you know (and don’t forget)</a:t>
            </a:r>
          </a:p>
          <a:p>
            <a:pPr lvl="1">
              <a:defRPr/>
            </a:pPr>
            <a:r>
              <a:rPr lang="en-US" sz="3600" dirty="0"/>
              <a:t>Who is your audience?</a:t>
            </a:r>
          </a:p>
          <a:p>
            <a:pPr lvl="1">
              <a:defRPr/>
            </a:pPr>
            <a:r>
              <a:rPr lang="en-US" sz="3600" dirty="0"/>
              <a:t>What is your purpose? (inform, persuade, entertain, other?)</a:t>
            </a:r>
          </a:p>
          <a:p>
            <a:pPr lvl="1">
              <a:defRPr/>
            </a:pPr>
            <a:r>
              <a:rPr lang="en-US" sz="3600" dirty="0"/>
              <a:t>What is your message?</a:t>
            </a:r>
          </a:p>
        </p:txBody>
      </p:sp>
    </p:spTree>
    <p:extLst>
      <p:ext uri="{BB962C8B-B14F-4D97-AF65-F5344CB8AC3E}">
        <p14:creationId xmlns:p14="http://schemas.microsoft.com/office/powerpoint/2010/main" val="1336954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None/>
            </a:defPPr>
            <a:lvl1pPr lvl="0">
              <a:buNone/>
            </a:lvl1pPr>
          </a:lstStyle>
          <a:p>
            <a:pPr lvl="0"/>
            <a:r>
              <a:rPr lang="en-US" dirty="0" smtClean="0"/>
              <a:t>Biases</a:t>
            </a:r>
            <a:endParaRPr lang="en-US" dirty="0"/>
          </a:p>
        </p:txBody>
      </p:sp>
      <p:sp>
        <p:nvSpPr>
          <p:cNvPr id="3" name="Text Placeholder 2"/>
          <p:cNvSpPr txBox="1">
            <a:spLocks noGrp="1"/>
          </p:cNvSpPr>
          <p:nvPr>
            <p:ph idx="1"/>
          </p:nvPr>
        </p:nvSpPr>
        <p:spPr/>
        <p:txBody>
          <a:bodyPr/>
          <a:lstStyle>
            <a:def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kern="1200" baseline="0">
                <a:ln>
                  <a:noFill/>
                </a:ln>
                <a:solidFill>
                  <a:srgbClr val="FFFFFF"/>
                </a:solidFill>
                <a:latin typeface="Garamond" pitchFamily="18"/>
                <a:ea typeface="Lucida Sans Unicode" pitchFamily="2"/>
                <a:cs typeface="Lucida Sans Unicode" pitchFamily="2"/>
              </a:defRPr>
            </a:defPPr>
            <a:lvl1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kern="1200" baseline="0">
                <a:ln>
                  <a:noFill/>
                </a:ln>
                <a:solidFill>
                  <a:srgbClr val="FFFFFF"/>
                </a:solidFill>
                <a:latin typeface="Garamond" pitchFamily="18"/>
                <a:ea typeface="Lucida Sans Unicode" pitchFamily="2"/>
                <a:cs typeface="Lucida Sans Unicode" pitchFamily="2"/>
              </a:defRPr>
            </a:lvl1pPr>
            <a:lvl2pPr marL="742680" marR="0" lvl="1" indent="-285480" algn="l" rtl="0" hangingPunct="0">
              <a:lnSpc>
                <a:spcPct val="100000"/>
              </a:lnSpc>
              <a:spcBef>
                <a:spcPts val="697"/>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kern="1200" baseline="0">
                <a:ln>
                  <a:noFill/>
                </a:ln>
                <a:solidFill>
                  <a:srgbClr val="FFFFFF"/>
                </a:solidFill>
                <a:latin typeface="Garamond" pitchFamily="18"/>
                <a:ea typeface="Lucida Sans Unicode" pitchFamily="2"/>
                <a:cs typeface="Lucida Sans Unicode"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kern="1200" baseline="0">
                <a:ln>
                  <a:noFill/>
                </a:ln>
                <a:solidFill>
                  <a:srgbClr val="FFFFFF"/>
                </a:solidFill>
                <a:latin typeface="Garamond" pitchFamily="18"/>
                <a:ea typeface="Lucida Sans Unicode" pitchFamily="2"/>
                <a:cs typeface="Lucida Sans Unicode"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9pPr>
          </a:lstStyle>
          <a:p>
            <a:pPr marL="457200" lvl="0" indent="-457200">
              <a:buFont typeface="Arial" pitchFamily="34" charset="0"/>
              <a:buChar char="•"/>
            </a:pPr>
            <a:r>
              <a:rPr lang="en-US" dirty="0" smtClean="0">
                <a:latin typeface="+mn-lt"/>
              </a:rPr>
              <a:t> Affect the way you interact with people</a:t>
            </a:r>
          </a:p>
          <a:p>
            <a:pPr lvl="1"/>
            <a:endParaRPr lang="en-US" dirty="0" smtClean="0">
              <a:latin typeface="+mn-lt"/>
            </a:endParaRPr>
          </a:p>
          <a:p>
            <a:pPr marL="457200" indent="-457200">
              <a:buFont typeface="Arial" pitchFamily="34" charset="0"/>
              <a:buChar char="•"/>
            </a:pPr>
            <a:r>
              <a:rPr lang="en-US" dirty="0" smtClean="0">
                <a:latin typeface="+mn-lt"/>
              </a:rPr>
              <a:t>Okay to have biases and beliefs because it makes up who you are</a:t>
            </a:r>
          </a:p>
          <a:p>
            <a:pPr marL="457200" lvl="0" indent="-457200">
              <a:buFont typeface="Arial" pitchFamily="34" charset="0"/>
              <a:buChar char="•"/>
            </a:pPr>
            <a:endParaRPr lang="en-US" dirty="0" smtClean="0">
              <a:latin typeface="+mn-lt"/>
            </a:endParaRPr>
          </a:p>
          <a:p>
            <a:pPr marL="457200" lvl="0" indent="-457200">
              <a:buFont typeface="Arial" pitchFamily="34" charset="0"/>
              <a:buChar char="•"/>
            </a:pPr>
            <a:r>
              <a:rPr lang="en-US" dirty="0" smtClean="0">
                <a:latin typeface="+mn-lt"/>
              </a:rPr>
              <a:t>Important to put them in check</a:t>
            </a:r>
            <a:endParaRPr lang="en-US" dirty="0">
              <a:latin typeface="+mn-lt"/>
            </a:endParaRPr>
          </a:p>
        </p:txBody>
      </p:sp>
    </p:spTree>
    <p:extLst>
      <p:ext uri="{BB962C8B-B14F-4D97-AF65-F5344CB8AC3E}">
        <p14:creationId xmlns:p14="http://schemas.microsoft.com/office/powerpoint/2010/main" val="752006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a:defRPr/>
            </a:pPr>
            <a:r>
              <a:rPr lang="en-US" u="sng" dirty="0"/>
              <a:t>Tip #3 for  a Great Presentation</a:t>
            </a:r>
          </a:p>
        </p:txBody>
      </p:sp>
      <p:sp>
        <p:nvSpPr>
          <p:cNvPr id="10243" name="Rectangle 3"/>
          <p:cNvSpPr>
            <a:spLocks noGrp="1" noChangeArrowheads="1"/>
          </p:cNvSpPr>
          <p:nvPr>
            <p:ph idx="1"/>
          </p:nvPr>
        </p:nvSpPr>
        <p:spPr/>
        <p:txBody>
          <a:bodyPr/>
          <a:lstStyle/>
          <a:p>
            <a:pPr>
              <a:buFont typeface="Wingdings" pitchFamily="2" charset="2"/>
              <a:buNone/>
              <a:defRPr/>
            </a:pPr>
            <a:r>
              <a:rPr lang="en-US" sz="4000" dirty="0">
                <a:solidFill>
                  <a:schemeClr val="hlink"/>
                </a:solidFill>
              </a:rPr>
              <a:t>Decide on an approach for </a:t>
            </a:r>
            <a:r>
              <a:rPr lang="en-US" sz="4000" dirty="0" smtClean="0">
                <a:solidFill>
                  <a:schemeClr val="hlink"/>
                </a:solidFill>
              </a:rPr>
              <a:t>the presentation</a:t>
            </a:r>
            <a:r>
              <a:rPr lang="en-US" sz="4000" dirty="0">
                <a:solidFill>
                  <a:schemeClr val="hlink"/>
                </a:solidFill>
              </a:rPr>
              <a:t>.</a:t>
            </a:r>
          </a:p>
          <a:p>
            <a:pPr lvl="1">
              <a:defRPr/>
            </a:pPr>
            <a:r>
              <a:rPr lang="en-US" sz="3600" dirty="0"/>
              <a:t>Top Down</a:t>
            </a:r>
          </a:p>
          <a:p>
            <a:pPr lvl="1">
              <a:defRPr/>
            </a:pPr>
            <a:r>
              <a:rPr lang="en-US" sz="3600" dirty="0"/>
              <a:t>Bottom Up</a:t>
            </a:r>
          </a:p>
          <a:p>
            <a:pPr lvl="1">
              <a:defRPr/>
            </a:pPr>
            <a:r>
              <a:rPr lang="en-US" sz="3600" dirty="0"/>
              <a:t>Other</a:t>
            </a:r>
          </a:p>
          <a:p>
            <a:pPr lvl="1" algn="ctr">
              <a:buFont typeface="Wingdings" pitchFamily="2" charset="2"/>
              <a:buNone/>
              <a:defRPr/>
            </a:pPr>
            <a:endParaRPr lang="en-US" sz="4000" dirty="0"/>
          </a:p>
          <a:p>
            <a:pPr lvl="1">
              <a:defRPr/>
            </a:pPr>
            <a:endParaRPr lang="en-US" sz="4000" dirty="0"/>
          </a:p>
        </p:txBody>
      </p:sp>
      <p:sp>
        <p:nvSpPr>
          <p:cNvPr id="10244" name="Rectangle 4"/>
          <p:cNvSpPr>
            <a:spLocks noChangeArrowheads="1"/>
          </p:cNvSpPr>
          <p:nvPr/>
        </p:nvSpPr>
        <p:spPr bwMode="auto">
          <a:xfrm>
            <a:off x="609600" y="5257800"/>
            <a:ext cx="79248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Some plan beats no plan</a:t>
            </a:r>
          </a:p>
        </p:txBody>
      </p:sp>
    </p:spTree>
    <p:extLst>
      <p:ext uri="{BB962C8B-B14F-4D97-AF65-F5344CB8AC3E}">
        <p14:creationId xmlns:p14="http://schemas.microsoft.com/office/powerpoint/2010/main" val="721571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a:defRPr/>
            </a:pPr>
            <a:r>
              <a:rPr lang="en-US" u="sng" dirty="0"/>
              <a:t>Tip </a:t>
            </a:r>
            <a:r>
              <a:rPr lang="en-US" u="sng" dirty="0" smtClean="0"/>
              <a:t>#4 </a:t>
            </a:r>
            <a:r>
              <a:rPr lang="en-US" u="sng" dirty="0"/>
              <a:t>for  a Great Presentation</a:t>
            </a:r>
          </a:p>
        </p:txBody>
      </p:sp>
      <p:sp>
        <p:nvSpPr>
          <p:cNvPr id="15363" name="Rectangle 3"/>
          <p:cNvSpPr>
            <a:spLocks noGrp="1" noChangeArrowheads="1"/>
          </p:cNvSpPr>
          <p:nvPr>
            <p:ph idx="1"/>
          </p:nvPr>
        </p:nvSpPr>
        <p:spPr/>
        <p:txBody>
          <a:bodyPr/>
          <a:lstStyle/>
          <a:p>
            <a:pPr>
              <a:buFont typeface="Wingdings" pitchFamily="2" charset="2"/>
              <a:buNone/>
              <a:defRPr/>
            </a:pPr>
            <a:r>
              <a:rPr lang="en-US" sz="4000" dirty="0">
                <a:solidFill>
                  <a:schemeClr val="hlink"/>
                </a:solidFill>
              </a:rPr>
              <a:t>Three rules for powerful presentations</a:t>
            </a:r>
          </a:p>
          <a:p>
            <a:pPr lvl="1">
              <a:defRPr/>
            </a:pPr>
            <a:r>
              <a:rPr lang="en-US" sz="3600" dirty="0" smtClean="0"/>
              <a:t>Focus on something </a:t>
            </a:r>
            <a:r>
              <a:rPr lang="en-US" sz="3600" dirty="0"/>
              <a:t>you really care about</a:t>
            </a:r>
          </a:p>
          <a:p>
            <a:pPr lvl="1">
              <a:defRPr/>
            </a:pPr>
            <a:r>
              <a:rPr lang="en-US" sz="3600" dirty="0"/>
              <a:t>Incorporate personal experiences in your presentation</a:t>
            </a:r>
          </a:p>
          <a:p>
            <a:pPr lvl="1">
              <a:defRPr/>
            </a:pPr>
            <a:r>
              <a:rPr lang="en-US" sz="3600" dirty="0"/>
              <a:t>Structure your presentation like a story</a:t>
            </a:r>
          </a:p>
          <a:p>
            <a:pPr lvl="1">
              <a:defRPr/>
            </a:pPr>
            <a:endParaRPr lang="en-US" sz="3600" dirty="0"/>
          </a:p>
        </p:txBody>
      </p:sp>
      <p:sp>
        <p:nvSpPr>
          <p:cNvPr id="15365" name="Rectangle 5"/>
          <p:cNvSpPr>
            <a:spLocks noChangeArrowheads="1"/>
          </p:cNvSpPr>
          <p:nvPr/>
        </p:nvSpPr>
        <p:spPr bwMode="auto">
          <a:xfrm>
            <a:off x="533400" y="5410200"/>
            <a:ext cx="79248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800" b="1" dirty="0">
                <a:solidFill>
                  <a:schemeClr val="hlink"/>
                </a:solidFill>
                <a:effectLst>
                  <a:outerShdw blurRad="38100" dist="38100" dir="2700000" algn="tl">
                    <a:srgbClr val="000000"/>
                  </a:outerShdw>
                </a:effectLst>
              </a:rPr>
              <a:t>Communicate meaning - not just words</a:t>
            </a:r>
          </a:p>
        </p:txBody>
      </p:sp>
    </p:spTree>
    <p:extLst>
      <p:ext uri="{BB962C8B-B14F-4D97-AF65-F5344CB8AC3E}">
        <p14:creationId xmlns:p14="http://schemas.microsoft.com/office/powerpoint/2010/main" val="3596031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a:defRPr/>
            </a:pPr>
            <a:r>
              <a:rPr lang="en-US" u="sng" dirty="0"/>
              <a:t>Tip </a:t>
            </a:r>
            <a:r>
              <a:rPr lang="en-US" u="sng" dirty="0" smtClean="0"/>
              <a:t>#5 </a:t>
            </a:r>
            <a:r>
              <a:rPr lang="en-US" u="sng" dirty="0"/>
              <a:t>for  a Great Presentation</a:t>
            </a:r>
          </a:p>
        </p:txBody>
      </p:sp>
      <p:sp>
        <p:nvSpPr>
          <p:cNvPr id="16387" name="Rectangle 3"/>
          <p:cNvSpPr>
            <a:spLocks noGrp="1" noChangeArrowheads="1"/>
          </p:cNvSpPr>
          <p:nvPr>
            <p:ph idx="1"/>
          </p:nvPr>
        </p:nvSpPr>
        <p:spPr/>
        <p:txBody>
          <a:bodyPr/>
          <a:lstStyle/>
          <a:p>
            <a:pPr marL="609600" indent="-609600">
              <a:buFont typeface="Wingdings" pitchFamily="2" charset="2"/>
              <a:buNone/>
              <a:defRPr/>
            </a:pPr>
            <a:r>
              <a:rPr lang="en-US" sz="4000" dirty="0"/>
              <a:t>Use audio/visual aids sparingly &amp; only to enhance your narrative</a:t>
            </a:r>
          </a:p>
          <a:p>
            <a:pPr marL="990600" lvl="1" indent="-533400">
              <a:defRPr/>
            </a:pPr>
            <a:r>
              <a:rPr lang="en-US" sz="3200" dirty="0"/>
              <a:t>What kind of aids to use? (photos, samples, flip charts, video clips, others)</a:t>
            </a:r>
          </a:p>
          <a:p>
            <a:pPr marL="990600" lvl="1" indent="-533400">
              <a:defRPr/>
            </a:pPr>
            <a:r>
              <a:rPr lang="en-US" sz="3200" dirty="0"/>
              <a:t>Where, why, how many?</a:t>
            </a:r>
          </a:p>
          <a:p>
            <a:pPr marL="990600" lvl="1" indent="-533400">
              <a:defRPr/>
            </a:pPr>
            <a:r>
              <a:rPr lang="en-US" sz="3200" dirty="0"/>
              <a:t>Avoid aids that are distracting or increase risk of failure</a:t>
            </a:r>
          </a:p>
        </p:txBody>
      </p:sp>
      <p:sp>
        <p:nvSpPr>
          <p:cNvPr id="16388" name="Rectangle 4"/>
          <p:cNvSpPr>
            <a:spLocks noChangeArrowheads="1"/>
          </p:cNvSpPr>
          <p:nvPr/>
        </p:nvSpPr>
        <p:spPr bwMode="auto">
          <a:xfrm>
            <a:off x="533400" y="5638800"/>
            <a:ext cx="79248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The PowerPointless Challenge</a:t>
            </a:r>
          </a:p>
        </p:txBody>
      </p:sp>
    </p:spTree>
    <p:extLst>
      <p:ext uri="{BB962C8B-B14F-4D97-AF65-F5344CB8AC3E}">
        <p14:creationId xmlns:p14="http://schemas.microsoft.com/office/powerpoint/2010/main" val="3474351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a:defRPr/>
            </a:pPr>
            <a:r>
              <a:rPr lang="en-US" u="sng" dirty="0"/>
              <a:t>Tip </a:t>
            </a:r>
            <a:r>
              <a:rPr lang="en-US" u="sng" dirty="0" smtClean="0"/>
              <a:t>#6 </a:t>
            </a:r>
            <a:r>
              <a:rPr lang="en-US" u="sng" dirty="0"/>
              <a:t>for  a Great Presentation</a:t>
            </a:r>
          </a:p>
        </p:txBody>
      </p:sp>
      <p:sp>
        <p:nvSpPr>
          <p:cNvPr id="17411" name="Rectangle 3"/>
          <p:cNvSpPr>
            <a:spLocks noGrp="1" noChangeArrowheads="1"/>
          </p:cNvSpPr>
          <p:nvPr>
            <p:ph idx="1"/>
          </p:nvPr>
        </p:nvSpPr>
        <p:spPr>
          <a:xfrm>
            <a:off x="381000" y="1828800"/>
            <a:ext cx="8229600" cy="4525963"/>
          </a:xfrm>
        </p:spPr>
        <p:txBody>
          <a:bodyPr/>
          <a:lstStyle/>
          <a:p>
            <a:pPr>
              <a:buFont typeface="Wingdings" pitchFamily="2" charset="2"/>
              <a:buNone/>
              <a:defRPr/>
            </a:pPr>
            <a:r>
              <a:rPr lang="en-US" sz="4000" dirty="0">
                <a:solidFill>
                  <a:schemeClr val="hlink"/>
                </a:solidFill>
              </a:rPr>
              <a:t>Three steps for better PowerPoint slides</a:t>
            </a:r>
          </a:p>
          <a:p>
            <a:pPr lvl="1">
              <a:defRPr/>
            </a:pPr>
            <a:r>
              <a:rPr lang="en-US" sz="3600" dirty="0"/>
              <a:t>Emphasize graphics not words</a:t>
            </a:r>
          </a:p>
          <a:p>
            <a:pPr lvl="1">
              <a:defRPr/>
            </a:pPr>
            <a:r>
              <a:rPr lang="en-US" sz="3600" dirty="0"/>
              <a:t>Use reverse contrast color schemes</a:t>
            </a:r>
          </a:p>
          <a:p>
            <a:pPr lvl="1">
              <a:defRPr/>
            </a:pPr>
            <a:r>
              <a:rPr lang="en-US" sz="3600" dirty="0"/>
              <a:t>Keep them simple</a:t>
            </a:r>
          </a:p>
          <a:p>
            <a:pPr>
              <a:buFont typeface="Wingdings" pitchFamily="2" charset="2"/>
              <a:buNone/>
              <a:defRPr/>
            </a:pPr>
            <a:r>
              <a:rPr lang="en-US" sz="4000" dirty="0">
                <a:solidFill>
                  <a:schemeClr val="hlink"/>
                </a:solidFill>
              </a:rPr>
              <a:t>		</a:t>
            </a:r>
          </a:p>
        </p:txBody>
      </p:sp>
      <p:sp>
        <p:nvSpPr>
          <p:cNvPr id="17412" name="Rectangle 4"/>
          <p:cNvSpPr>
            <a:spLocks noChangeArrowheads="1"/>
          </p:cNvSpPr>
          <p:nvPr/>
        </p:nvSpPr>
        <p:spPr bwMode="auto">
          <a:xfrm>
            <a:off x="533400" y="5105400"/>
            <a:ext cx="79248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Follow the 6 X 6 rule </a:t>
            </a:r>
          </a:p>
        </p:txBody>
      </p:sp>
    </p:spTree>
    <p:extLst>
      <p:ext uri="{BB962C8B-B14F-4D97-AF65-F5344CB8AC3E}">
        <p14:creationId xmlns:p14="http://schemas.microsoft.com/office/powerpoint/2010/main" val="2018369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a:defRPr/>
            </a:pPr>
            <a:r>
              <a:rPr lang="en-US" u="sng" dirty="0"/>
              <a:t>Tip </a:t>
            </a:r>
            <a:r>
              <a:rPr lang="en-US" u="sng" dirty="0" smtClean="0"/>
              <a:t>#7 </a:t>
            </a:r>
            <a:r>
              <a:rPr lang="en-US" u="sng" dirty="0"/>
              <a:t>for  a Great Presentation</a:t>
            </a:r>
          </a:p>
        </p:txBody>
      </p:sp>
      <p:sp>
        <p:nvSpPr>
          <p:cNvPr id="18435" name="Rectangle 3"/>
          <p:cNvSpPr>
            <a:spLocks noGrp="1" noChangeArrowheads="1"/>
          </p:cNvSpPr>
          <p:nvPr>
            <p:ph idx="1"/>
          </p:nvPr>
        </p:nvSpPr>
        <p:spPr>
          <a:xfrm>
            <a:off x="228600" y="1905000"/>
            <a:ext cx="8458200" cy="4525963"/>
          </a:xfrm>
        </p:spPr>
        <p:txBody>
          <a:bodyPr/>
          <a:lstStyle/>
          <a:p>
            <a:pPr>
              <a:buFont typeface="Wingdings" pitchFamily="2" charset="2"/>
              <a:buNone/>
              <a:defRPr/>
            </a:pPr>
            <a:r>
              <a:rPr lang="en-US" sz="4000" dirty="0">
                <a:solidFill>
                  <a:schemeClr val="hlink"/>
                </a:solidFill>
              </a:rPr>
              <a:t>Own the room!</a:t>
            </a:r>
          </a:p>
          <a:p>
            <a:pPr lvl="1">
              <a:defRPr/>
            </a:pPr>
            <a:r>
              <a:rPr lang="en-US" sz="3600" dirty="0"/>
              <a:t>Rehearse where you will speak</a:t>
            </a:r>
          </a:p>
          <a:p>
            <a:pPr lvl="1">
              <a:defRPr/>
            </a:pPr>
            <a:r>
              <a:rPr lang="en-US" sz="3600" dirty="0"/>
              <a:t>Check out all equipment in advance</a:t>
            </a:r>
          </a:p>
          <a:p>
            <a:pPr lvl="1">
              <a:defRPr/>
            </a:pPr>
            <a:r>
              <a:rPr lang="en-US" sz="3600" dirty="0"/>
              <a:t>Always have a “Plan B” in case of failures</a:t>
            </a:r>
          </a:p>
          <a:p>
            <a:pPr lvl="1">
              <a:defRPr/>
            </a:pPr>
            <a:endParaRPr lang="en-US" sz="3600" dirty="0"/>
          </a:p>
        </p:txBody>
      </p:sp>
      <p:sp>
        <p:nvSpPr>
          <p:cNvPr id="18436" name="Rectangle 4"/>
          <p:cNvSpPr>
            <a:spLocks noChangeArrowheads="1"/>
          </p:cNvSpPr>
          <p:nvPr/>
        </p:nvSpPr>
        <p:spPr bwMode="auto">
          <a:xfrm>
            <a:off x="533400" y="5105400"/>
            <a:ext cx="79248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Never Forget - S#*T Happens!</a:t>
            </a:r>
          </a:p>
        </p:txBody>
      </p:sp>
    </p:spTree>
    <p:extLst>
      <p:ext uri="{BB962C8B-B14F-4D97-AF65-F5344CB8AC3E}">
        <p14:creationId xmlns:p14="http://schemas.microsoft.com/office/powerpoint/2010/main" val="681468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a:defRPr/>
            </a:pPr>
            <a:r>
              <a:rPr lang="en-US" u="sng" dirty="0"/>
              <a:t>Tip </a:t>
            </a:r>
            <a:r>
              <a:rPr lang="en-US" u="sng" dirty="0" smtClean="0"/>
              <a:t>#8 </a:t>
            </a:r>
            <a:r>
              <a:rPr lang="en-US" u="sng" dirty="0"/>
              <a:t>for  a Great Presentation</a:t>
            </a:r>
          </a:p>
        </p:txBody>
      </p:sp>
      <p:sp>
        <p:nvSpPr>
          <p:cNvPr id="19459" name="Rectangle 3"/>
          <p:cNvSpPr>
            <a:spLocks noGrp="1" noChangeArrowheads="1"/>
          </p:cNvSpPr>
          <p:nvPr>
            <p:ph idx="1"/>
          </p:nvPr>
        </p:nvSpPr>
        <p:spPr>
          <a:xfrm>
            <a:off x="228600" y="1600200"/>
            <a:ext cx="8534400" cy="4525963"/>
          </a:xfrm>
        </p:spPr>
        <p:txBody>
          <a:bodyPr/>
          <a:lstStyle/>
          <a:p>
            <a:pPr>
              <a:buFont typeface="Wingdings" pitchFamily="2" charset="2"/>
              <a:buNone/>
              <a:defRPr/>
            </a:pPr>
            <a:r>
              <a:rPr lang="en-US" sz="3600" dirty="0">
                <a:solidFill>
                  <a:schemeClr val="hlink"/>
                </a:solidFill>
              </a:rPr>
              <a:t>Some strategies for managing stage fright</a:t>
            </a:r>
          </a:p>
          <a:p>
            <a:pPr lvl="1">
              <a:defRPr/>
            </a:pPr>
            <a:r>
              <a:rPr lang="en-US" sz="3200" dirty="0"/>
              <a:t>Prepare &amp; learn your material (memorize it all, speak from notes, read text but memorize first &amp; last minute)</a:t>
            </a:r>
          </a:p>
          <a:p>
            <a:pPr lvl="1">
              <a:defRPr/>
            </a:pPr>
            <a:r>
              <a:rPr lang="en-US" sz="3200" dirty="0"/>
              <a:t>Focus on the audience, not yourself</a:t>
            </a:r>
          </a:p>
          <a:p>
            <a:pPr lvl="1">
              <a:defRPr/>
            </a:pPr>
            <a:r>
              <a:rPr lang="en-US" sz="3200" dirty="0"/>
              <a:t>Employ effective eye contact (3 second guide)</a:t>
            </a:r>
          </a:p>
          <a:p>
            <a:pPr lvl="1">
              <a:defRPr/>
            </a:pPr>
            <a:r>
              <a:rPr lang="en-US" sz="3200" dirty="0"/>
              <a:t>Psych yourself up!  Turn anxiety into energy</a:t>
            </a:r>
          </a:p>
          <a:p>
            <a:pPr lvl="1">
              <a:defRPr/>
            </a:pPr>
            <a:endParaRPr lang="en-US" sz="3200" dirty="0"/>
          </a:p>
        </p:txBody>
      </p:sp>
      <p:sp>
        <p:nvSpPr>
          <p:cNvPr id="19460" name="Rectangle 4"/>
          <p:cNvSpPr>
            <a:spLocks noChangeArrowheads="1"/>
          </p:cNvSpPr>
          <p:nvPr/>
        </p:nvSpPr>
        <p:spPr bwMode="auto">
          <a:xfrm>
            <a:off x="533400" y="5638800"/>
            <a:ext cx="79248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200" b="1" dirty="0">
                <a:solidFill>
                  <a:schemeClr val="hlink"/>
                </a:solidFill>
                <a:effectLst>
                  <a:outerShdw blurRad="38100" dist="38100" dir="2700000" algn="tl">
                    <a:srgbClr val="000000"/>
                  </a:outerShdw>
                </a:effectLst>
              </a:rPr>
              <a:t>The audience wants you to succeed</a:t>
            </a:r>
          </a:p>
        </p:txBody>
      </p:sp>
    </p:spTree>
    <p:extLst>
      <p:ext uri="{BB962C8B-B14F-4D97-AF65-F5344CB8AC3E}">
        <p14:creationId xmlns:p14="http://schemas.microsoft.com/office/powerpoint/2010/main" val="779918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0"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a:defRPr/>
            </a:pPr>
            <a:r>
              <a:rPr lang="en-US" u="sng" dirty="0"/>
              <a:t>Tip </a:t>
            </a:r>
            <a:r>
              <a:rPr lang="en-US" u="sng" dirty="0" smtClean="0"/>
              <a:t>#9 </a:t>
            </a:r>
            <a:r>
              <a:rPr lang="en-US" u="sng" dirty="0"/>
              <a:t>for  a Great Presentation</a:t>
            </a:r>
          </a:p>
        </p:txBody>
      </p:sp>
      <p:sp>
        <p:nvSpPr>
          <p:cNvPr id="20483" name="Rectangle 3"/>
          <p:cNvSpPr>
            <a:spLocks noGrp="1" noChangeArrowheads="1"/>
          </p:cNvSpPr>
          <p:nvPr>
            <p:ph idx="1"/>
          </p:nvPr>
        </p:nvSpPr>
        <p:spPr>
          <a:xfrm>
            <a:off x="304800" y="1828800"/>
            <a:ext cx="8229600" cy="4525963"/>
          </a:xfrm>
        </p:spPr>
        <p:txBody>
          <a:bodyPr/>
          <a:lstStyle/>
          <a:p>
            <a:pPr marL="609600" indent="-609600">
              <a:buFont typeface="Wingdings" pitchFamily="2" charset="2"/>
              <a:buNone/>
              <a:defRPr/>
            </a:pPr>
            <a:r>
              <a:rPr lang="en-US" sz="4000" dirty="0">
                <a:solidFill>
                  <a:schemeClr val="hlink"/>
                </a:solidFill>
              </a:rPr>
              <a:t>The final steps to a great presentation</a:t>
            </a:r>
          </a:p>
          <a:p>
            <a:pPr marL="990600" lvl="1" indent="-533400">
              <a:buFont typeface="Wingdings" pitchFamily="2" charset="2"/>
              <a:buNone/>
              <a:defRPr/>
            </a:pPr>
            <a:r>
              <a:rPr lang="en-US" sz="3600" dirty="0"/>
              <a:t>1. Rehearse and revise.</a:t>
            </a:r>
          </a:p>
          <a:p>
            <a:pPr marL="990600" lvl="1" indent="-533400">
              <a:buFont typeface="Wingdings" pitchFamily="2" charset="2"/>
              <a:buNone/>
              <a:defRPr/>
            </a:pPr>
            <a:r>
              <a:rPr lang="en-US" sz="3600" dirty="0"/>
              <a:t>2. Rehearse and revise</a:t>
            </a:r>
          </a:p>
          <a:p>
            <a:pPr marL="990600" lvl="1" indent="-533400">
              <a:buFont typeface="Wingdings" pitchFamily="2" charset="2"/>
              <a:buNone/>
              <a:defRPr/>
            </a:pPr>
            <a:r>
              <a:rPr lang="en-US" sz="3600" dirty="0"/>
              <a:t>3. Repeat steps 1 and 2 </a:t>
            </a:r>
          </a:p>
        </p:txBody>
      </p:sp>
      <p:sp>
        <p:nvSpPr>
          <p:cNvPr id="20484" name="Rectangle 4"/>
          <p:cNvSpPr>
            <a:spLocks noChangeArrowheads="1"/>
          </p:cNvSpPr>
          <p:nvPr/>
        </p:nvSpPr>
        <p:spPr bwMode="auto">
          <a:xfrm>
            <a:off x="304800" y="5105400"/>
            <a:ext cx="84582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800" b="1" dirty="0">
                <a:solidFill>
                  <a:schemeClr val="hlink"/>
                </a:solidFill>
                <a:effectLst>
                  <a:outerShdw blurRad="38100" dist="38100" dir="2700000" algn="tl">
                    <a:srgbClr val="000000"/>
                  </a:outerShdw>
                </a:effectLst>
              </a:rPr>
              <a:t>Reinforce what’s good - Revise what’s not</a:t>
            </a:r>
          </a:p>
        </p:txBody>
      </p:sp>
    </p:spTree>
    <p:extLst>
      <p:ext uri="{BB962C8B-B14F-4D97-AF65-F5344CB8AC3E}">
        <p14:creationId xmlns:p14="http://schemas.microsoft.com/office/powerpoint/2010/main" val="1908848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84"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a:defRPr/>
            </a:pPr>
            <a:r>
              <a:rPr lang="en-US" u="sng" dirty="0"/>
              <a:t>Tip </a:t>
            </a:r>
            <a:r>
              <a:rPr lang="en-US" u="sng" dirty="0" smtClean="0"/>
              <a:t>#10 </a:t>
            </a:r>
            <a:r>
              <a:rPr lang="en-US" u="sng" dirty="0"/>
              <a:t>for  a Great Presentation</a:t>
            </a:r>
          </a:p>
        </p:txBody>
      </p:sp>
      <p:sp>
        <p:nvSpPr>
          <p:cNvPr id="20483" name="Rectangle 3"/>
          <p:cNvSpPr>
            <a:spLocks noGrp="1" noChangeArrowheads="1"/>
          </p:cNvSpPr>
          <p:nvPr>
            <p:ph idx="1"/>
          </p:nvPr>
        </p:nvSpPr>
        <p:spPr>
          <a:xfrm>
            <a:off x="304800" y="1828800"/>
            <a:ext cx="8229600" cy="4525963"/>
          </a:xfrm>
        </p:spPr>
        <p:txBody>
          <a:bodyPr/>
          <a:lstStyle/>
          <a:p>
            <a:pPr marL="609600" indent="-609600">
              <a:buFont typeface="Wingdings" pitchFamily="2" charset="2"/>
              <a:buNone/>
              <a:defRPr/>
            </a:pPr>
            <a:r>
              <a:rPr lang="en-US" sz="4000" dirty="0" smtClean="0">
                <a:solidFill>
                  <a:schemeClr val="hlink"/>
                </a:solidFill>
              </a:rPr>
              <a:t>?????  </a:t>
            </a:r>
          </a:p>
          <a:p>
            <a:pPr marL="609600" indent="-609600">
              <a:buFont typeface="Wingdings" pitchFamily="2" charset="2"/>
              <a:buNone/>
              <a:defRPr/>
            </a:pPr>
            <a:r>
              <a:rPr lang="en-US" sz="4000" dirty="0" smtClean="0">
                <a:solidFill>
                  <a:schemeClr val="hlink"/>
                </a:solidFill>
              </a:rPr>
              <a:t>- What would you suggest?</a:t>
            </a:r>
            <a:endParaRPr lang="en-US" sz="3600" dirty="0"/>
          </a:p>
        </p:txBody>
      </p:sp>
    </p:spTree>
    <p:extLst>
      <p:ext uri="{BB962C8B-B14F-4D97-AF65-F5344CB8AC3E}">
        <p14:creationId xmlns:p14="http://schemas.microsoft.com/office/powerpoint/2010/main" val="2688032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2286000"/>
            <a:ext cx="8534400" cy="1143000"/>
          </a:xfrm>
        </p:spPr>
        <p:txBody>
          <a:bodyPr/>
          <a:lstStyle/>
          <a:p>
            <a:pPr>
              <a:defRPr/>
            </a:pPr>
            <a:r>
              <a:rPr lang="en-US" sz="4800" u="sng"/>
              <a:t>Creating a Vision and Strategy</a:t>
            </a:r>
            <a:endParaRPr lang="en-US" sz="4400" u="sng"/>
          </a:p>
        </p:txBody>
      </p:sp>
      <p:sp>
        <p:nvSpPr>
          <p:cNvPr id="2051" name="Rectangle 3"/>
          <p:cNvSpPr>
            <a:spLocks noGrp="1" noChangeArrowheads="1"/>
          </p:cNvSpPr>
          <p:nvPr>
            <p:ph type="subTitle" idx="1"/>
          </p:nvPr>
        </p:nvSpPr>
        <p:spPr/>
        <p:txBody>
          <a:bodyPr/>
          <a:lstStyle/>
          <a:p>
            <a:pPr>
              <a:defRPr/>
            </a:pPr>
            <a:endParaRPr lang="en-US"/>
          </a:p>
        </p:txBody>
      </p:sp>
    </p:spTree>
    <p:extLst>
      <p:ext uri="{BB962C8B-B14F-4D97-AF65-F5344CB8AC3E}">
        <p14:creationId xmlns:p14="http://schemas.microsoft.com/office/powerpoint/2010/main" val="36074222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457200" y="685800"/>
            <a:ext cx="5334000" cy="1143000"/>
          </a:xfrm>
        </p:spPr>
        <p:txBody>
          <a:bodyPr/>
          <a:lstStyle/>
          <a:p>
            <a:pPr algn="l">
              <a:defRPr/>
            </a:pPr>
            <a:r>
              <a:rPr lang="en-US" u="sng"/>
              <a:t>Thought for the Day</a:t>
            </a:r>
            <a:endParaRPr lang="en-US" sz="4000"/>
          </a:p>
        </p:txBody>
      </p:sp>
      <p:sp>
        <p:nvSpPr>
          <p:cNvPr id="22531" name="Rectangle 3"/>
          <p:cNvSpPr>
            <a:spLocks noGrp="1" noChangeArrowheads="1"/>
          </p:cNvSpPr>
          <p:nvPr>
            <p:ph type="body" idx="1"/>
          </p:nvPr>
        </p:nvSpPr>
        <p:spPr>
          <a:xfrm>
            <a:off x="304800" y="2438400"/>
            <a:ext cx="7086600" cy="3276600"/>
          </a:xfrm>
        </p:spPr>
        <p:txBody>
          <a:bodyPr/>
          <a:lstStyle/>
          <a:p>
            <a:pPr>
              <a:buFont typeface="Wingdings" pitchFamily="2" charset="2"/>
              <a:buNone/>
              <a:defRPr/>
            </a:pPr>
            <a:r>
              <a:rPr lang="en-US"/>
              <a:t>“It takes the same amount of effort to think big as it does to think small, and when you think big you get paid for it.”</a:t>
            </a:r>
          </a:p>
          <a:p>
            <a:pPr>
              <a:lnSpc>
                <a:spcPct val="60000"/>
              </a:lnSpc>
              <a:defRPr/>
            </a:pPr>
            <a:endParaRPr lang="en-US"/>
          </a:p>
          <a:p>
            <a:pPr lvl="1">
              <a:lnSpc>
                <a:spcPct val="60000"/>
              </a:lnSpc>
              <a:buFont typeface="Wingdings" pitchFamily="2" charset="2"/>
              <a:buNone/>
              <a:defRPr/>
            </a:pPr>
            <a:r>
              <a:rPr lang="en-US" sz="3200"/>
              <a:t>				</a:t>
            </a:r>
            <a:r>
              <a:rPr lang="en-US"/>
              <a:t>Mo Siegel</a:t>
            </a:r>
          </a:p>
          <a:p>
            <a:pPr lvl="1">
              <a:lnSpc>
                <a:spcPct val="60000"/>
              </a:lnSpc>
              <a:buFont typeface="Wingdings" pitchFamily="2" charset="2"/>
              <a:buNone/>
              <a:defRPr/>
            </a:pPr>
            <a:r>
              <a:rPr lang="en-US"/>
              <a:t>				Founder, Chairman &amp;CEO</a:t>
            </a:r>
          </a:p>
          <a:p>
            <a:pPr lvl="1">
              <a:lnSpc>
                <a:spcPct val="60000"/>
              </a:lnSpc>
              <a:buFont typeface="Wingdings" pitchFamily="2" charset="2"/>
              <a:buNone/>
              <a:defRPr/>
            </a:pPr>
            <a:r>
              <a:rPr lang="en-US"/>
              <a:t>				Celestial Seasonings, Inc.</a:t>
            </a:r>
          </a:p>
        </p:txBody>
      </p:sp>
      <p:pic>
        <p:nvPicPr>
          <p:cNvPr id="30724" name="Picture 5" descr="Image: Mo Siegel"/>
          <p:cNvPicPr>
            <a:picLocks noChangeAspect="1" noChangeArrowheads="1"/>
          </p:cNvPicPr>
          <p:nvPr/>
        </p:nvPicPr>
        <p:blipFill>
          <a:blip r:embed="rId3" cstate="print"/>
          <a:srcRect r="8133" b="24474"/>
          <a:stretch>
            <a:fillRect/>
          </a:stretch>
        </p:blipFill>
        <p:spPr bwMode="auto">
          <a:xfrm>
            <a:off x="6629400" y="685800"/>
            <a:ext cx="1751013" cy="2133600"/>
          </a:xfrm>
          <a:prstGeom prst="rect">
            <a:avLst/>
          </a:prstGeom>
          <a:noFill/>
          <a:ln w="9525">
            <a:solidFill>
              <a:schemeClr val="accent1"/>
            </a:solidFill>
            <a:miter lim="800000"/>
            <a:headEnd/>
            <a:tailEnd/>
          </a:ln>
        </p:spPr>
      </p:pic>
      <p:pic>
        <p:nvPicPr>
          <p:cNvPr id="30725" name="Picture 7" descr="Picture of Celestial Seasonings Bengal Spice Tea Bags"/>
          <p:cNvPicPr>
            <a:picLocks noChangeAspect="1" noChangeArrowheads="1"/>
          </p:cNvPicPr>
          <p:nvPr/>
        </p:nvPicPr>
        <p:blipFill>
          <a:blip r:embed="rId4" cstate="print"/>
          <a:srcRect/>
          <a:stretch>
            <a:fillRect/>
          </a:stretch>
        </p:blipFill>
        <p:spPr bwMode="auto">
          <a:xfrm>
            <a:off x="762000" y="4267200"/>
            <a:ext cx="1828800" cy="10668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55725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Biases</a:t>
            </a:r>
            <a:endParaRPr lang="en-US" dirty="0"/>
          </a:p>
        </p:txBody>
      </p:sp>
      <p:sp>
        <p:nvSpPr>
          <p:cNvPr id="5" name="Content Placeholder 4"/>
          <p:cNvSpPr>
            <a:spLocks noGrp="1"/>
          </p:cNvSpPr>
          <p:nvPr>
            <p:ph idx="1"/>
          </p:nvPr>
        </p:nvSpPr>
        <p:spPr/>
        <p:txBody>
          <a:bodyPr/>
          <a:lstStyle/>
          <a:p>
            <a:r>
              <a:rPr lang="en-US" dirty="0" smtClean="0"/>
              <a:t>Write down some biases and beliefs you have.</a:t>
            </a:r>
            <a:endParaRPr lang="en-US" dirty="0"/>
          </a:p>
        </p:txBody>
      </p:sp>
      <p:pic>
        <p:nvPicPr>
          <p:cNvPr id="6" name="Picture 5"/>
          <p:cNvPicPr>
            <a:picLocks noChangeAspect="1"/>
          </p:cNvPicPr>
          <p:nvPr/>
        </p:nvPicPr>
        <p:blipFill>
          <a:blip r:embed="rId3">
            <a:lum/>
            <a:alphaModFix/>
          </a:blip>
          <a:srcRect/>
          <a:stretch>
            <a:fillRect/>
          </a:stretch>
        </p:blipFill>
        <p:spPr>
          <a:xfrm>
            <a:off x="6705720" y="4876920"/>
            <a:ext cx="1820880" cy="1493640"/>
          </a:xfrm>
          <a:prstGeom prst="rect">
            <a:avLst/>
          </a:prstGeom>
          <a:noFill/>
          <a:ln>
            <a:noFill/>
          </a:ln>
        </p:spPr>
      </p:pic>
    </p:spTree>
    <p:extLst>
      <p:ext uri="{BB962C8B-B14F-4D97-AF65-F5344CB8AC3E}">
        <p14:creationId xmlns:p14="http://schemas.microsoft.com/office/powerpoint/2010/main" val="22814343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533400" y="152400"/>
            <a:ext cx="8229600" cy="1143000"/>
          </a:xfrm>
        </p:spPr>
        <p:txBody>
          <a:bodyPr/>
          <a:lstStyle/>
          <a:p>
            <a:pPr>
              <a:defRPr/>
            </a:pPr>
            <a:r>
              <a:rPr lang="en-US" u="sng"/>
              <a:t>Domain of Strategic Leadership</a:t>
            </a:r>
          </a:p>
        </p:txBody>
      </p:sp>
      <p:sp>
        <p:nvSpPr>
          <p:cNvPr id="79875" name="AutoShape 3"/>
          <p:cNvSpPr>
            <a:spLocks noChangeArrowheads="1"/>
          </p:cNvSpPr>
          <p:nvPr/>
        </p:nvSpPr>
        <p:spPr bwMode="auto">
          <a:xfrm>
            <a:off x="1828800" y="1371600"/>
            <a:ext cx="5334000" cy="3657600"/>
          </a:xfrm>
          <a:prstGeom prst="triangle">
            <a:avLst>
              <a:gd name="adj" fmla="val 50000"/>
            </a:avLst>
          </a:prstGeom>
          <a:solidFill>
            <a:srgbClr val="0099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buFontTx/>
              <a:buChar char="•"/>
              <a:defRPr/>
            </a:pPr>
            <a:r>
              <a:rPr lang="en-US" sz="3600">
                <a:solidFill>
                  <a:schemeClr val="hlink"/>
                </a:solidFill>
                <a:effectLst>
                  <a:outerShdw blurRad="38100" dist="38100" dir="2700000" algn="tl">
                    <a:srgbClr val="000000"/>
                  </a:outerShdw>
                </a:effectLst>
              </a:rPr>
              <a:t>Vision</a:t>
            </a:r>
          </a:p>
          <a:p>
            <a:pPr algn="ctr">
              <a:buFontTx/>
              <a:buChar char="•"/>
              <a:defRPr/>
            </a:pPr>
            <a:r>
              <a:rPr lang="en-US" sz="3600">
                <a:solidFill>
                  <a:schemeClr val="hlink"/>
                </a:solidFill>
                <a:effectLst>
                  <a:outerShdw blurRad="38100" dist="38100" dir="2700000" algn="tl">
                    <a:srgbClr val="000000"/>
                  </a:outerShdw>
                </a:effectLst>
              </a:rPr>
              <a:t>Mission</a:t>
            </a:r>
          </a:p>
          <a:p>
            <a:pPr algn="ctr">
              <a:buFontTx/>
              <a:buChar char="•"/>
              <a:defRPr/>
            </a:pPr>
            <a:r>
              <a:rPr lang="en-US" sz="3600">
                <a:solidFill>
                  <a:schemeClr val="hlink"/>
                </a:solidFill>
                <a:effectLst>
                  <a:outerShdw blurRad="38100" dist="38100" dir="2700000" algn="tl">
                    <a:srgbClr val="000000"/>
                  </a:outerShdw>
                </a:effectLst>
              </a:rPr>
              <a:t>Strategy</a:t>
            </a:r>
          </a:p>
          <a:p>
            <a:pPr algn="ctr">
              <a:buFontTx/>
              <a:buChar char="•"/>
              <a:defRPr/>
            </a:pPr>
            <a:r>
              <a:rPr lang="en-US" sz="3600">
                <a:solidFill>
                  <a:schemeClr val="hlink"/>
                </a:solidFill>
                <a:effectLst>
                  <a:outerShdw blurRad="38100" dist="38100" dir="2700000" algn="tl">
                    <a:srgbClr val="000000"/>
                  </a:outerShdw>
                </a:effectLst>
              </a:rPr>
              <a:t>Implementation</a:t>
            </a:r>
          </a:p>
          <a:p>
            <a:pPr algn="ctr">
              <a:defRPr/>
            </a:pPr>
            <a:endParaRPr lang="en-US" sz="4000"/>
          </a:p>
        </p:txBody>
      </p:sp>
      <p:sp>
        <p:nvSpPr>
          <p:cNvPr id="79876" name="Rectangle 4"/>
          <p:cNvSpPr>
            <a:spLocks noChangeArrowheads="1"/>
          </p:cNvSpPr>
          <p:nvPr/>
        </p:nvSpPr>
        <p:spPr bwMode="auto">
          <a:xfrm>
            <a:off x="-5770" y="5638800"/>
            <a:ext cx="8711039" cy="523220"/>
          </a:xfrm>
          <a:prstGeom prst="rect">
            <a:avLst/>
          </a:prstGeom>
          <a:noFill/>
          <a:ln w="9525">
            <a:noFill/>
            <a:miter lim="800000"/>
            <a:headEnd/>
            <a:tailEnd/>
          </a:ln>
          <a:effectLst/>
        </p:spPr>
        <p:txBody>
          <a:bodyPr wrap="none">
            <a:spAutoFit/>
          </a:bodyPr>
          <a:lstStyle/>
          <a:p>
            <a:pPr lvl="1" algn="ctr" eaLnBrk="1" hangingPunct="1">
              <a:spcBef>
                <a:spcPct val="20000"/>
              </a:spcBef>
              <a:buClr>
                <a:schemeClr val="accent2"/>
              </a:buClr>
              <a:buSzPct val="70000"/>
              <a:buFont typeface="Wingdings" pitchFamily="2" charset="2"/>
              <a:buNone/>
              <a:defRPr/>
            </a:pPr>
            <a:r>
              <a:rPr lang="en-US" sz="2800" b="1" dirty="0">
                <a:solidFill>
                  <a:schemeClr val="hlink"/>
                </a:solidFill>
                <a:effectLst>
                  <a:outerShdw blurRad="38100" dist="38100" dir="2700000" algn="tl">
                    <a:srgbClr val="000000"/>
                  </a:outerShdw>
                </a:effectLst>
              </a:rPr>
              <a:t>Strategic Leadership Is Often Key to Success</a:t>
            </a:r>
          </a:p>
        </p:txBody>
      </p:sp>
    </p:spTree>
    <p:extLst>
      <p:ext uri="{BB962C8B-B14F-4D97-AF65-F5344CB8AC3E}">
        <p14:creationId xmlns:p14="http://schemas.microsoft.com/office/powerpoint/2010/main" val="3588252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fade">
                                      <p:cBhvr>
                                        <p:cTn id="7" dur="2000"/>
                                        <p:tgtEl>
                                          <p:spTgt spid="7987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9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P spid="7987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a:defRPr/>
            </a:pPr>
            <a:r>
              <a:rPr lang="en-US" u="sng"/>
              <a:t>Strategic Leadership Is:</a:t>
            </a:r>
          </a:p>
        </p:txBody>
      </p:sp>
      <p:sp>
        <p:nvSpPr>
          <p:cNvPr id="80899" name="Rectangle 3"/>
          <p:cNvSpPr>
            <a:spLocks noGrp="1" noChangeArrowheads="1"/>
          </p:cNvSpPr>
          <p:nvPr>
            <p:ph type="body" idx="1"/>
          </p:nvPr>
        </p:nvSpPr>
        <p:spPr>
          <a:xfrm>
            <a:off x="381000" y="1371600"/>
            <a:ext cx="8229600" cy="4525963"/>
          </a:xfrm>
        </p:spPr>
        <p:txBody>
          <a:bodyPr/>
          <a:lstStyle/>
          <a:p>
            <a:pPr>
              <a:defRPr/>
            </a:pPr>
            <a:r>
              <a:rPr lang="en-US" sz="4000">
                <a:solidFill>
                  <a:schemeClr val="hlink"/>
                </a:solidFill>
              </a:rPr>
              <a:t>Broad in scope-  </a:t>
            </a:r>
            <a:r>
              <a:rPr lang="en-US"/>
              <a:t>Strategic decisions impact areas outside your own functional area, business unit or even the organization. </a:t>
            </a:r>
          </a:p>
          <a:p>
            <a:pPr>
              <a:defRPr/>
            </a:pPr>
            <a:r>
              <a:rPr lang="en-US" sz="4000">
                <a:solidFill>
                  <a:schemeClr val="hlink"/>
                </a:solidFill>
              </a:rPr>
              <a:t>Future focused-  </a:t>
            </a:r>
            <a:r>
              <a:rPr lang="en-US"/>
              <a:t>Strategic work takes place over long periods of time. </a:t>
            </a:r>
          </a:p>
          <a:p>
            <a:pPr>
              <a:defRPr/>
            </a:pPr>
            <a:r>
              <a:rPr lang="en-US" sz="4000">
                <a:solidFill>
                  <a:schemeClr val="hlink"/>
                </a:solidFill>
              </a:rPr>
              <a:t>Change oriented- </a:t>
            </a:r>
            <a:r>
              <a:rPr lang="en-US"/>
              <a:t> The strategic leader is often a driver of organizational change. </a:t>
            </a:r>
          </a:p>
          <a:p>
            <a:pPr>
              <a:defRPr/>
            </a:pPr>
            <a:endParaRPr lang="en-US"/>
          </a:p>
        </p:txBody>
      </p:sp>
    </p:spTree>
    <p:extLst>
      <p:ext uri="{BB962C8B-B14F-4D97-AF65-F5344CB8AC3E}">
        <p14:creationId xmlns:p14="http://schemas.microsoft.com/office/powerpoint/2010/main" val="1076396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a:defRPr/>
            </a:pPr>
            <a:r>
              <a:rPr lang="en-US" u="sng"/>
              <a:t>Leadership Vision</a:t>
            </a:r>
            <a:endParaRPr lang="en-US" sz="4000" u="sng"/>
          </a:p>
        </p:txBody>
      </p:sp>
      <p:sp>
        <p:nvSpPr>
          <p:cNvPr id="5123" name="Rectangle 3"/>
          <p:cNvSpPr>
            <a:spLocks noGrp="1" noChangeArrowheads="1"/>
          </p:cNvSpPr>
          <p:nvPr>
            <p:ph type="body" idx="1"/>
          </p:nvPr>
        </p:nvSpPr>
        <p:spPr/>
        <p:txBody>
          <a:bodyPr/>
          <a:lstStyle/>
          <a:p>
            <a:pPr>
              <a:defRPr/>
            </a:pPr>
            <a:r>
              <a:rPr lang="en-US" sz="3600"/>
              <a:t>Attractive, ideal future which:</a:t>
            </a:r>
          </a:p>
          <a:p>
            <a:pPr lvl="1">
              <a:lnSpc>
                <a:spcPct val="70000"/>
              </a:lnSpc>
              <a:defRPr/>
            </a:pPr>
            <a:r>
              <a:rPr lang="en-US" sz="3200"/>
              <a:t>presents a challenge	</a:t>
            </a:r>
          </a:p>
          <a:p>
            <a:pPr lvl="1">
              <a:lnSpc>
                <a:spcPct val="70000"/>
              </a:lnSpc>
              <a:defRPr/>
            </a:pPr>
            <a:r>
              <a:rPr lang="en-US" sz="3200"/>
              <a:t>requires people’s best</a:t>
            </a:r>
          </a:p>
          <a:p>
            <a:pPr>
              <a:defRPr/>
            </a:pPr>
            <a:r>
              <a:rPr lang="en-US" sz="3600"/>
              <a:t>What Vision Does</a:t>
            </a:r>
          </a:p>
          <a:p>
            <a:pPr lvl="1">
              <a:lnSpc>
                <a:spcPct val="70000"/>
              </a:lnSpc>
              <a:defRPr/>
            </a:pPr>
            <a:r>
              <a:rPr lang="en-US" sz="3200"/>
              <a:t>Links present to future</a:t>
            </a:r>
          </a:p>
          <a:p>
            <a:pPr lvl="1">
              <a:lnSpc>
                <a:spcPct val="70000"/>
              </a:lnSpc>
              <a:defRPr/>
            </a:pPr>
            <a:r>
              <a:rPr lang="en-US" sz="3200"/>
              <a:t>Energizes people</a:t>
            </a:r>
          </a:p>
          <a:p>
            <a:pPr lvl="1">
              <a:lnSpc>
                <a:spcPct val="70000"/>
              </a:lnSpc>
              <a:defRPr/>
            </a:pPr>
            <a:r>
              <a:rPr lang="en-US" sz="3200"/>
              <a:t>Gives meaning to work</a:t>
            </a:r>
          </a:p>
          <a:p>
            <a:pPr lvl="1">
              <a:lnSpc>
                <a:spcPct val="70000"/>
              </a:lnSpc>
              <a:defRPr/>
            </a:pPr>
            <a:r>
              <a:rPr lang="en-US" sz="3200"/>
              <a:t>Sets standards of excellence</a:t>
            </a:r>
          </a:p>
        </p:txBody>
      </p:sp>
    </p:spTree>
    <p:extLst>
      <p:ext uri="{BB962C8B-B14F-4D97-AF65-F5344CB8AC3E}">
        <p14:creationId xmlns:p14="http://schemas.microsoft.com/office/powerpoint/2010/main" val="77749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AUT0038"/>
          <p:cNvPicPr>
            <a:picLocks noChangeAspect="1" noChangeArrowheads="1"/>
          </p:cNvPicPr>
          <p:nvPr/>
        </p:nvPicPr>
        <p:blipFill>
          <a:blip r:embed="rId3" cstate="print">
            <a:grayscl/>
            <a:biLevel thresh="50000"/>
          </a:blip>
          <a:srcRect t="4630" b="24765"/>
          <a:stretch>
            <a:fillRect/>
          </a:stretch>
        </p:blipFill>
        <p:spPr bwMode="auto">
          <a:xfrm>
            <a:off x="1905000" y="1446213"/>
            <a:ext cx="5181600" cy="5035550"/>
          </a:xfrm>
          <a:prstGeom prst="rect">
            <a:avLst/>
          </a:prstGeom>
          <a:noFill/>
          <a:ln w="9525">
            <a:solidFill>
              <a:srgbClr val="0099CC"/>
            </a:solidFill>
            <a:miter lim="800000"/>
            <a:headEnd/>
            <a:tailEnd/>
          </a:ln>
          <a:effectLst>
            <a:outerShdw dist="107763" dir="2700000" algn="ctr" rotWithShape="0">
              <a:schemeClr val="bg2">
                <a:alpha val="50000"/>
              </a:schemeClr>
            </a:outerShdw>
          </a:effectLst>
        </p:spPr>
      </p:pic>
      <p:sp>
        <p:nvSpPr>
          <p:cNvPr id="78851" name="Rectangle 3"/>
          <p:cNvSpPr>
            <a:spLocks noGrp="1" noRot="1" noChangeArrowheads="1"/>
          </p:cNvSpPr>
          <p:nvPr>
            <p:ph type="title"/>
          </p:nvPr>
        </p:nvSpPr>
        <p:spPr/>
        <p:txBody>
          <a:bodyPr/>
          <a:lstStyle/>
          <a:p>
            <a:pPr>
              <a:defRPr/>
            </a:pPr>
            <a:r>
              <a:rPr lang="en-US" u="sng"/>
              <a:t>Nature of the Vision</a:t>
            </a:r>
          </a:p>
        </p:txBody>
      </p:sp>
    </p:spTree>
    <p:extLst>
      <p:ext uri="{BB962C8B-B14F-4D97-AF65-F5344CB8AC3E}">
        <p14:creationId xmlns:p14="http://schemas.microsoft.com/office/powerpoint/2010/main" val="285745695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a:defRPr/>
            </a:pPr>
            <a:r>
              <a:rPr lang="en-US" u="sng"/>
              <a:t>Common Themes of Vision</a:t>
            </a:r>
            <a:endParaRPr lang="en-US" sz="4000" u="sng"/>
          </a:p>
        </p:txBody>
      </p:sp>
      <p:sp>
        <p:nvSpPr>
          <p:cNvPr id="6147" name="Rectangle 3"/>
          <p:cNvSpPr>
            <a:spLocks noGrp="1" noChangeArrowheads="1"/>
          </p:cNvSpPr>
          <p:nvPr>
            <p:ph type="body" idx="1"/>
          </p:nvPr>
        </p:nvSpPr>
        <p:spPr>
          <a:xfrm>
            <a:off x="609600" y="1905000"/>
            <a:ext cx="7772400" cy="4114800"/>
          </a:xfrm>
        </p:spPr>
        <p:txBody>
          <a:bodyPr/>
          <a:lstStyle/>
          <a:p>
            <a:pPr>
              <a:defRPr/>
            </a:pPr>
            <a:r>
              <a:rPr lang="en-US" sz="3600"/>
              <a:t>Has Broad Appeal</a:t>
            </a:r>
          </a:p>
          <a:p>
            <a:pPr>
              <a:defRPr/>
            </a:pPr>
            <a:r>
              <a:rPr lang="en-US" sz="3600"/>
              <a:t>Deals with Change</a:t>
            </a:r>
          </a:p>
          <a:p>
            <a:pPr>
              <a:defRPr/>
            </a:pPr>
            <a:r>
              <a:rPr lang="en-US" sz="3600"/>
              <a:t>Encourages Faith &amp; Hope</a:t>
            </a:r>
          </a:p>
          <a:p>
            <a:pPr>
              <a:defRPr/>
            </a:pPr>
            <a:r>
              <a:rPr lang="en-US" sz="3600"/>
              <a:t>Reflects High Ideals</a:t>
            </a:r>
          </a:p>
          <a:p>
            <a:pPr>
              <a:defRPr/>
            </a:pPr>
            <a:r>
              <a:rPr lang="en-US" sz="3600"/>
              <a:t>Defines the Destination &amp; the Journey</a:t>
            </a:r>
            <a:endParaRPr lang="en-US"/>
          </a:p>
        </p:txBody>
      </p:sp>
    </p:spTree>
    <p:extLst>
      <p:ext uri="{BB962C8B-B14F-4D97-AF65-F5344CB8AC3E}">
        <p14:creationId xmlns:p14="http://schemas.microsoft.com/office/powerpoint/2010/main" val="20530994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a:defRPr/>
            </a:pPr>
            <a:r>
              <a:rPr lang="en-US" u="sng" dirty="0"/>
              <a:t>Linking Vision With Values</a:t>
            </a:r>
          </a:p>
        </p:txBody>
      </p:sp>
      <p:sp>
        <p:nvSpPr>
          <p:cNvPr id="44035" name="Rectangle 3"/>
          <p:cNvSpPr>
            <a:spLocks noGrp="1" noChangeArrowheads="1"/>
          </p:cNvSpPr>
          <p:nvPr>
            <p:ph type="body" idx="1"/>
          </p:nvPr>
        </p:nvSpPr>
        <p:spPr>
          <a:xfrm>
            <a:off x="381000" y="1828800"/>
            <a:ext cx="8229600" cy="4525963"/>
          </a:xfrm>
        </p:spPr>
        <p:txBody>
          <a:bodyPr/>
          <a:lstStyle/>
          <a:p>
            <a:pPr>
              <a:defRPr/>
            </a:pPr>
            <a:r>
              <a:rPr lang="en-US" dirty="0"/>
              <a:t>Values: beliefs &amp; principals that guide company operations and individual behavior</a:t>
            </a:r>
          </a:p>
          <a:p>
            <a:pPr algn="ctr">
              <a:buFont typeface="Wingdings" pitchFamily="2" charset="2"/>
              <a:buNone/>
              <a:defRPr/>
            </a:pPr>
            <a:r>
              <a:rPr lang="en-US" dirty="0">
                <a:solidFill>
                  <a:schemeClr val="hlink"/>
                </a:solidFill>
              </a:rPr>
              <a:t>“Values are what we will do no matter what!”</a:t>
            </a:r>
          </a:p>
          <a:p>
            <a:pPr algn="ctr">
              <a:buFont typeface="Wingdings" pitchFamily="2" charset="2"/>
              <a:buNone/>
              <a:defRPr/>
            </a:pPr>
            <a:endParaRPr lang="en-US" sz="1800" dirty="0">
              <a:solidFill>
                <a:schemeClr val="hlink"/>
              </a:solidFill>
            </a:endParaRPr>
          </a:p>
          <a:p>
            <a:pPr algn="ctr">
              <a:buFont typeface="Wingdings" pitchFamily="2" charset="2"/>
              <a:buNone/>
              <a:defRPr/>
            </a:pPr>
            <a:endParaRPr lang="en-US" b="1" dirty="0">
              <a:solidFill>
                <a:schemeClr val="hlink"/>
              </a:solidFill>
            </a:endParaRPr>
          </a:p>
        </p:txBody>
      </p:sp>
      <p:sp>
        <p:nvSpPr>
          <p:cNvPr id="44036" name="Rectangle 4"/>
          <p:cNvSpPr>
            <a:spLocks noChangeArrowheads="1"/>
          </p:cNvSpPr>
          <p:nvPr/>
        </p:nvSpPr>
        <p:spPr bwMode="auto">
          <a:xfrm>
            <a:off x="228600" y="5410200"/>
            <a:ext cx="8382000" cy="6858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800" b="1" dirty="0">
                <a:solidFill>
                  <a:schemeClr val="hlink"/>
                </a:solidFill>
                <a:effectLst>
                  <a:outerShdw blurRad="38100" dist="38100" dir="2700000" algn="tl">
                    <a:srgbClr val="000000"/>
                  </a:outerShdw>
                </a:effectLst>
              </a:rPr>
              <a:t>Strategic Vision Must Reflect Core Values</a:t>
            </a:r>
          </a:p>
        </p:txBody>
      </p:sp>
    </p:spTree>
    <p:extLst>
      <p:ext uri="{BB962C8B-B14F-4D97-AF65-F5344CB8AC3E}">
        <p14:creationId xmlns:p14="http://schemas.microsoft.com/office/powerpoint/2010/main" val="1822983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44036"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a:defRPr/>
            </a:pPr>
            <a:r>
              <a:rPr lang="en-US" u="sng"/>
              <a:t>Core Values</a:t>
            </a:r>
            <a:endParaRPr lang="en-US"/>
          </a:p>
        </p:txBody>
      </p:sp>
      <p:sp>
        <p:nvSpPr>
          <p:cNvPr id="10243" name="Rectangle 3"/>
          <p:cNvSpPr>
            <a:spLocks noGrp="1" noChangeArrowheads="1"/>
          </p:cNvSpPr>
          <p:nvPr>
            <p:ph type="body" idx="1"/>
          </p:nvPr>
        </p:nvSpPr>
        <p:spPr>
          <a:xfrm>
            <a:off x="685800" y="1524000"/>
            <a:ext cx="7772400" cy="4114800"/>
          </a:xfrm>
        </p:spPr>
        <p:txBody>
          <a:bodyPr/>
          <a:lstStyle/>
          <a:p>
            <a:pPr>
              <a:defRPr/>
            </a:pPr>
            <a:r>
              <a:rPr lang="en-US" sz="3600"/>
              <a:t>U. S. Air Force</a:t>
            </a:r>
          </a:p>
          <a:p>
            <a:pPr lvl="1">
              <a:lnSpc>
                <a:spcPct val="80000"/>
              </a:lnSpc>
              <a:defRPr/>
            </a:pPr>
            <a:r>
              <a:rPr lang="en-US" sz="3200"/>
              <a:t>Integrity</a:t>
            </a:r>
          </a:p>
          <a:p>
            <a:pPr lvl="1">
              <a:lnSpc>
                <a:spcPct val="80000"/>
              </a:lnSpc>
              <a:defRPr/>
            </a:pPr>
            <a:r>
              <a:rPr lang="en-US" sz="3200"/>
              <a:t>Service Before Self</a:t>
            </a:r>
          </a:p>
          <a:p>
            <a:pPr lvl="1">
              <a:lnSpc>
                <a:spcPct val="80000"/>
              </a:lnSpc>
              <a:defRPr/>
            </a:pPr>
            <a:r>
              <a:rPr lang="en-US" sz="3200"/>
              <a:t>Excellence in All We Do</a:t>
            </a:r>
          </a:p>
          <a:p>
            <a:pPr lvl="1">
              <a:lnSpc>
                <a:spcPct val="80000"/>
              </a:lnSpc>
              <a:buFont typeface="Wingdings" pitchFamily="2" charset="2"/>
              <a:buNone/>
              <a:defRPr/>
            </a:pPr>
            <a:endParaRPr lang="en-US" sz="1400"/>
          </a:p>
          <a:p>
            <a:pPr>
              <a:defRPr/>
            </a:pPr>
            <a:r>
              <a:rPr lang="en-US" sz="3600"/>
              <a:t>IBM</a:t>
            </a:r>
          </a:p>
          <a:p>
            <a:pPr lvl="1">
              <a:lnSpc>
                <a:spcPct val="80000"/>
              </a:lnSpc>
              <a:defRPr/>
            </a:pPr>
            <a:r>
              <a:rPr lang="en-US" sz="3200"/>
              <a:t>Respect for Individuals</a:t>
            </a:r>
          </a:p>
          <a:p>
            <a:pPr lvl="1">
              <a:lnSpc>
                <a:spcPct val="80000"/>
              </a:lnSpc>
              <a:defRPr/>
            </a:pPr>
            <a:r>
              <a:rPr lang="en-US" sz="3200"/>
              <a:t>Best Service in the World</a:t>
            </a:r>
          </a:p>
          <a:p>
            <a:pPr lvl="1">
              <a:lnSpc>
                <a:spcPct val="80000"/>
              </a:lnSpc>
              <a:defRPr/>
            </a:pPr>
            <a:r>
              <a:rPr lang="en-US" sz="3200"/>
              <a:t>Excellence of Performance</a:t>
            </a:r>
          </a:p>
        </p:txBody>
      </p:sp>
      <p:pic>
        <p:nvPicPr>
          <p:cNvPr id="37892" name="Picture 9" descr="IBM">
            <a:hlinkClick r:id="rId3"/>
          </p:cNvPr>
          <p:cNvPicPr>
            <a:picLocks noChangeAspect="1" noChangeArrowheads="1"/>
          </p:cNvPicPr>
          <p:nvPr/>
        </p:nvPicPr>
        <p:blipFill>
          <a:blip r:embed="rId4" cstate="print"/>
          <a:srcRect/>
          <a:stretch>
            <a:fillRect/>
          </a:stretch>
        </p:blipFill>
        <p:spPr bwMode="auto">
          <a:xfrm>
            <a:off x="4114800" y="3886200"/>
            <a:ext cx="1295400" cy="484188"/>
          </a:xfrm>
          <a:prstGeom prst="rect">
            <a:avLst/>
          </a:prstGeom>
          <a:noFill/>
          <a:ln w="9525">
            <a:noFill/>
            <a:miter lim="800000"/>
            <a:headEnd/>
            <a:tailEnd/>
          </a:ln>
        </p:spPr>
      </p:pic>
      <p:pic>
        <p:nvPicPr>
          <p:cNvPr id="37893" name="Picture 10" descr="Air Force"/>
          <p:cNvPicPr>
            <a:picLocks noChangeAspect="1" noChangeArrowheads="1"/>
          </p:cNvPicPr>
          <p:nvPr/>
        </p:nvPicPr>
        <p:blipFill>
          <a:blip r:embed="rId5" cstate="print"/>
          <a:srcRect/>
          <a:stretch>
            <a:fillRect/>
          </a:stretch>
        </p:blipFill>
        <p:spPr bwMode="auto">
          <a:xfrm>
            <a:off x="4114800" y="1600200"/>
            <a:ext cx="838200" cy="684213"/>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60833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AUT0004"/>
          <p:cNvPicPr>
            <a:picLocks noChangeAspect="1" noChangeArrowheads="1"/>
          </p:cNvPicPr>
          <p:nvPr/>
        </p:nvPicPr>
        <p:blipFill>
          <a:blip r:embed="rId3" cstate="print">
            <a:lum contrast="-30000"/>
            <a:grayscl/>
            <a:biLevel thresh="50000"/>
          </a:blip>
          <a:srcRect l="13170" t="29785" r="10657" b="48491"/>
          <a:stretch>
            <a:fillRect/>
          </a:stretch>
        </p:blipFill>
        <p:spPr bwMode="auto">
          <a:xfrm>
            <a:off x="457200" y="2133600"/>
            <a:ext cx="8153400" cy="3200400"/>
          </a:xfrm>
          <a:prstGeom prst="rect">
            <a:avLst/>
          </a:prstGeom>
          <a:noFill/>
          <a:ln w="9525">
            <a:solidFill>
              <a:schemeClr val="accent1"/>
            </a:solidFill>
            <a:miter lim="800000"/>
            <a:headEnd/>
            <a:tailEnd/>
          </a:ln>
          <a:effectLst>
            <a:outerShdw dist="107763" dir="2700000" algn="ctr" rotWithShape="0">
              <a:schemeClr val="bg2">
                <a:alpha val="50000"/>
              </a:schemeClr>
            </a:outerShdw>
          </a:effectLst>
        </p:spPr>
      </p:pic>
      <p:sp>
        <p:nvSpPr>
          <p:cNvPr id="67587" name="Rectangle 3"/>
          <p:cNvSpPr>
            <a:spLocks noGrp="1" noRot="1" noChangeArrowheads="1"/>
          </p:cNvSpPr>
          <p:nvPr>
            <p:ph type="title"/>
          </p:nvPr>
        </p:nvSpPr>
        <p:spPr/>
        <p:txBody>
          <a:bodyPr/>
          <a:lstStyle/>
          <a:p>
            <a:pPr>
              <a:defRPr/>
            </a:pPr>
            <a:r>
              <a:rPr lang="en-US" u="sng"/>
              <a:t>Leadership is Not Just Vision</a:t>
            </a:r>
          </a:p>
        </p:txBody>
      </p:sp>
    </p:spTree>
    <p:extLst>
      <p:ext uri="{BB962C8B-B14F-4D97-AF65-F5344CB8AC3E}">
        <p14:creationId xmlns:p14="http://schemas.microsoft.com/office/powerpoint/2010/main" val="22963636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a:defRPr/>
            </a:pPr>
            <a:r>
              <a:rPr lang="en-US" sz="4800" u="sng"/>
              <a:t>Mission</a:t>
            </a:r>
            <a:endParaRPr lang="en-US"/>
          </a:p>
        </p:txBody>
      </p:sp>
      <p:sp>
        <p:nvSpPr>
          <p:cNvPr id="45059" name="Rectangle 3"/>
          <p:cNvSpPr>
            <a:spLocks noGrp="1" noChangeArrowheads="1"/>
          </p:cNvSpPr>
          <p:nvPr>
            <p:ph type="body" idx="1"/>
          </p:nvPr>
        </p:nvSpPr>
        <p:spPr>
          <a:xfrm>
            <a:off x="381000" y="1600200"/>
            <a:ext cx="8153400" cy="4495800"/>
          </a:xfrm>
        </p:spPr>
        <p:txBody>
          <a:bodyPr/>
          <a:lstStyle/>
          <a:p>
            <a:pPr>
              <a:defRPr/>
            </a:pPr>
            <a:r>
              <a:rPr lang="en-US" sz="3600"/>
              <a:t>Not the same as Vision</a:t>
            </a:r>
          </a:p>
          <a:p>
            <a:pPr>
              <a:defRPr/>
            </a:pPr>
            <a:r>
              <a:rPr lang="en-US" sz="3600"/>
              <a:t>Mission reflects the organization’s</a:t>
            </a:r>
          </a:p>
          <a:p>
            <a:pPr lvl="1">
              <a:defRPr/>
            </a:pPr>
            <a:r>
              <a:rPr lang="en-US" sz="3200"/>
              <a:t>Broad purpose</a:t>
            </a:r>
          </a:p>
          <a:p>
            <a:pPr lvl="1">
              <a:defRPr/>
            </a:pPr>
            <a:r>
              <a:rPr lang="en-US" sz="3200"/>
              <a:t>Reason for existence</a:t>
            </a:r>
          </a:p>
          <a:p>
            <a:pPr>
              <a:defRPr/>
            </a:pPr>
            <a:r>
              <a:rPr lang="en-US" sz="3600"/>
              <a:t>Defines core values &amp; core purpose</a:t>
            </a:r>
          </a:p>
          <a:p>
            <a:pPr>
              <a:defRPr/>
            </a:pPr>
            <a:r>
              <a:rPr lang="en-US" sz="3600"/>
              <a:t>Visions grow &amp; change; Missions endure</a:t>
            </a:r>
          </a:p>
          <a:p>
            <a:pPr>
              <a:defRPr/>
            </a:pPr>
            <a:endParaRPr lang="en-US" sz="600"/>
          </a:p>
          <a:p>
            <a:pPr algn="ctr">
              <a:buFont typeface="Wingdings" pitchFamily="2" charset="2"/>
              <a:buNone/>
              <a:defRPr/>
            </a:pPr>
            <a:endParaRPr lang="en-US" sz="3600" b="1">
              <a:solidFill>
                <a:schemeClr val="hlink"/>
              </a:solidFill>
            </a:endParaRPr>
          </a:p>
        </p:txBody>
      </p:sp>
      <p:sp>
        <p:nvSpPr>
          <p:cNvPr id="45060" name="Rectangle 4"/>
          <p:cNvSpPr>
            <a:spLocks noChangeArrowheads="1"/>
          </p:cNvSpPr>
          <p:nvPr/>
        </p:nvSpPr>
        <p:spPr bwMode="auto">
          <a:xfrm>
            <a:off x="304800" y="5791200"/>
            <a:ext cx="8382000" cy="6858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200" b="1" dirty="0">
                <a:solidFill>
                  <a:schemeClr val="hlink"/>
                </a:solidFill>
                <a:effectLst>
                  <a:outerShdw blurRad="38100" dist="38100" dir="2700000" algn="tl">
                    <a:srgbClr val="000000"/>
                  </a:outerShdw>
                </a:effectLst>
              </a:rPr>
              <a:t>Mission Says Why We Are in Business</a:t>
            </a:r>
          </a:p>
        </p:txBody>
      </p:sp>
    </p:spTree>
    <p:extLst>
      <p:ext uri="{BB962C8B-B14F-4D97-AF65-F5344CB8AC3E}">
        <p14:creationId xmlns:p14="http://schemas.microsoft.com/office/powerpoint/2010/main" val="3878003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60"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a:defRPr/>
            </a:pPr>
            <a:r>
              <a:rPr lang="en-US" u="sng"/>
              <a:t>Corporate Mission Statements</a:t>
            </a:r>
          </a:p>
        </p:txBody>
      </p:sp>
      <p:sp>
        <p:nvSpPr>
          <p:cNvPr id="33795" name="Rectangle 3"/>
          <p:cNvSpPr>
            <a:spLocks noGrp="1" noChangeArrowheads="1"/>
          </p:cNvSpPr>
          <p:nvPr>
            <p:ph type="body" idx="1"/>
          </p:nvPr>
        </p:nvSpPr>
        <p:spPr>
          <a:xfrm>
            <a:off x="457200" y="1828800"/>
            <a:ext cx="8229600" cy="4525963"/>
          </a:xfrm>
        </p:spPr>
        <p:txBody>
          <a:bodyPr/>
          <a:lstStyle/>
          <a:p>
            <a:pPr>
              <a:defRPr/>
            </a:pPr>
            <a:r>
              <a:rPr lang="en-US" sz="3600">
                <a:solidFill>
                  <a:schemeClr val="hlink"/>
                </a:solidFill>
              </a:rPr>
              <a:t>Six Flags Entertainment Parks</a:t>
            </a:r>
          </a:p>
          <a:p>
            <a:pPr lvl="1">
              <a:defRPr/>
            </a:pPr>
            <a:r>
              <a:rPr lang="en-US" sz="3200"/>
              <a:t>“to create family fun and fond memories”</a:t>
            </a:r>
          </a:p>
          <a:p>
            <a:pPr lvl="1">
              <a:defRPr/>
            </a:pPr>
            <a:endParaRPr lang="en-US" sz="3200"/>
          </a:p>
          <a:p>
            <a:pPr>
              <a:defRPr/>
            </a:pPr>
            <a:r>
              <a:rPr lang="en-US" sz="3600">
                <a:solidFill>
                  <a:schemeClr val="hlink"/>
                </a:solidFill>
              </a:rPr>
              <a:t>United Airlines</a:t>
            </a:r>
          </a:p>
          <a:p>
            <a:pPr lvl="1">
              <a:defRPr/>
            </a:pPr>
            <a:r>
              <a:rPr lang="en-US" sz="3200"/>
              <a:t>“to be recognized worldwide as the</a:t>
            </a:r>
            <a:r>
              <a:rPr lang="en-US" sz="3200" b="1"/>
              <a:t> </a:t>
            </a:r>
            <a:r>
              <a:rPr lang="en-US" sz="3200"/>
              <a:t>airline of choice”</a:t>
            </a:r>
          </a:p>
        </p:txBody>
      </p:sp>
      <p:pic>
        <p:nvPicPr>
          <p:cNvPr id="40964" name="Picture 5" descr="United Airlines"/>
          <p:cNvPicPr>
            <a:picLocks noChangeAspect="1" noChangeArrowheads="1"/>
          </p:cNvPicPr>
          <p:nvPr/>
        </p:nvPicPr>
        <p:blipFill>
          <a:blip r:embed="rId3" cstate="print"/>
          <a:srcRect/>
          <a:stretch>
            <a:fillRect/>
          </a:stretch>
        </p:blipFill>
        <p:spPr bwMode="auto">
          <a:xfrm>
            <a:off x="3810000" y="3733800"/>
            <a:ext cx="533400" cy="533400"/>
          </a:xfrm>
          <a:prstGeom prst="rect">
            <a:avLst/>
          </a:prstGeom>
          <a:noFill/>
          <a:ln w="9525">
            <a:noFill/>
            <a:miter lim="800000"/>
            <a:headEnd/>
            <a:tailEnd/>
          </a:ln>
        </p:spPr>
      </p:pic>
      <p:pic>
        <p:nvPicPr>
          <p:cNvPr id="40965" name="Picture 7" descr="top_nav_logo"/>
          <p:cNvPicPr>
            <a:picLocks noChangeAspect="1" noChangeArrowheads="1"/>
          </p:cNvPicPr>
          <p:nvPr/>
        </p:nvPicPr>
        <p:blipFill>
          <a:blip r:embed="rId4" cstate="print"/>
          <a:srcRect t="10690" b="3786"/>
          <a:stretch>
            <a:fillRect/>
          </a:stretch>
        </p:blipFill>
        <p:spPr bwMode="auto">
          <a:xfrm>
            <a:off x="6477000" y="1905000"/>
            <a:ext cx="1447800" cy="528638"/>
          </a:xfrm>
          <a:prstGeom prst="rect">
            <a:avLst/>
          </a:prstGeom>
          <a:noFill/>
          <a:ln w="9525">
            <a:noFill/>
            <a:miter lim="800000"/>
            <a:headEnd/>
            <a:tailEnd/>
          </a:ln>
        </p:spPr>
      </p:pic>
    </p:spTree>
    <p:extLst>
      <p:ext uri="{BB962C8B-B14F-4D97-AF65-F5344CB8AC3E}">
        <p14:creationId xmlns:p14="http://schemas.microsoft.com/office/powerpoint/2010/main" val="149310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lvl="0" algn="ctr"/>
            <a:r>
              <a:rPr lang="en-US" sz="4000" dirty="0" smtClean="0">
                <a:solidFill>
                  <a:schemeClr val="tx2"/>
                </a:solidFill>
                <a:effectLst>
                  <a:outerShdw blurRad="38100" dist="38100" dir="2700000" algn="tl">
                    <a:srgbClr val="000000">
                      <a:alpha val="43137"/>
                    </a:srgbClr>
                  </a:outerShdw>
                </a:effectLst>
                <a:latin typeface="Calibri (headings)"/>
              </a:rPr>
              <a:t>Investing In Strengths</a:t>
            </a:r>
            <a:endParaRPr lang="en-US" sz="4000" b="1" dirty="0">
              <a:solidFill>
                <a:schemeClr val="tx2"/>
              </a:solidFill>
              <a:effectLst>
                <a:outerShdw dist="17961" dir="2700000">
                  <a:scrgbClr r="0" g="0" b="0"/>
                </a:outerShdw>
              </a:effectLst>
              <a:latin typeface="Calibri (headings)"/>
              <a:ea typeface="Arial Unicode MS" pitchFamily="2"/>
              <a:cs typeface="Tahoma" pitchFamily="2"/>
            </a:endParaRP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457200" marR="0" lvl="0" indent="-457200" rtl="0" hangingPunct="1">
              <a:lnSpc>
                <a:spcPct val="90000"/>
              </a:lnSpc>
              <a:spcBef>
                <a:spcPts val="799"/>
              </a:spcBef>
              <a:spcAft>
                <a:spcPts val="0"/>
              </a:spcAft>
              <a:buSzPct val="70000"/>
              <a:buFont typeface="Wingdings" pitchFamily="2" charset="2"/>
              <a:buChar char="§"/>
              <a:tabLst/>
            </a:pPr>
            <a:r>
              <a:rPr lang="en-US" sz="2800" dirty="0">
                <a:effectLst>
                  <a:outerShdw dist="17961" dir="2700000">
                    <a:scrgbClr r="0" g="0" b="0"/>
                  </a:outerShdw>
                </a:effectLst>
                <a:latin typeface="Calibri (Body)"/>
                <a:ea typeface="Arial Unicode MS" pitchFamily="2"/>
                <a:cs typeface="Tahoma" pitchFamily="2"/>
              </a:rPr>
              <a:t>Without an awareness of your strengths, it’s </a:t>
            </a:r>
            <a:r>
              <a:rPr lang="en-US" sz="2800" dirty="0" smtClean="0">
                <a:effectLst>
                  <a:outerShdw dist="17961" dir="2700000">
                    <a:scrgbClr r="0" g="0" b="0"/>
                  </a:outerShdw>
                </a:effectLst>
                <a:latin typeface="Calibri (Body)"/>
                <a:ea typeface="Arial Unicode MS" pitchFamily="2"/>
                <a:cs typeface="Tahoma" pitchFamily="2"/>
              </a:rPr>
              <a:t> almost </a:t>
            </a:r>
            <a:r>
              <a:rPr lang="en-US" sz="2800" dirty="0">
                <a:effectLst>
                  <a:outerShdw dist="17961" dir="2700000">
                    <a:scrgbClr r="0" g="0" b="0"/>
                  </a:outerShdw>
                </a:effectLst>
                <a:latin typeface="Calibri (Body)"/>
                <a:ea typeface="Arial Unicode MS" pitchFamily="2"/>
                <a:cs typeface="Tahoma" pitchFamily="2"/>
              </a:rPr>
              <a:t>impossible for you to lead effectively</a:t>
            </a:r>
          </a:p>
          <a:p>
            <a:pPr marL="800100" lvl="2" indent="-342900">
              <a:lnSpc>
                <a:spcPct val="90000"/>
              </a:lnSpc>
              <a:spcBef>
                <a:spcPts val="697"/>
              </a:spcBef>
              <a:spcAft>
                <a:spcPts val="0"/>
              </a:spcAft>
              <a:buSzPct val="70000"/>
              <a:buFont typeface="Wingdings" pitchFamily="2" charset="2"/>
              <a:buChar char="§"/>
            </a:pPr>
            <a:endParaRPr lang="en-US" sz="2400" b="0" i="0" u="none" strike="noStrike" baseline="0" dirty="0" smtClean="0">
              <a:solidFill>
                <a:srgbClr val="FFFFFF"/>
              </a:solidFill>
              <a:effectLst>
                <a:outerShdw dist="17961" dir="2700000">
                  <a:scrgbClr r="0" g="0" b="0"/>
                </a:outerShdw>
              </a:effectLst>
              <a:latin typeface="Calibri (Body)"/>
              <a:ea typeface="Lucida Sans Unicode" pitchFamily="2"/>
              <a:cs typeface="Lucida Sans Unicode" pitchFamily="2"/>
            </a:endParaRPr>
          </a:p>
          <a:p>
            <a:pPr marL="800100" lvl="2" indent="-342900">
              <a:lnSpc>
                <a:spcPct val="90000"/>
              </a:lnSpc>
              <a:spcBef>
                <a:spcPts val="697"/>
              </a:spcBef>
              <a:spcAft>
                <a:spcPts val="0"/>
              </a:spcAft>
              <a:buSzPct val="70000"/>
              <a:buFont typeface="Wingdings" pitchFamily="2" charset="2"/>
              <a:buChar char="§"/>
            </a:pPr>
            <a:r>
              <a:rPr lang="en-US" sz="2400" b="0" i="0" u="none" strike="noStrike" baseline="0" dirty="0" smtClean="0">
                <a:solidFill>
                  <a:srgbClr val="FFFFFF"/>
                </a:solidFill>
                <a:effectLst>
                  <a:outerShdw dist="17961" dir="2700000">
                    <a:scrgbClr r="0" g="0" b="0"/>
                  </a:outerShdw>
                </a:effectLst>
                <a:latin typeface="Calibri (Body)"/>
                <a:ea typeface="Lucida Sans Unicode" pitchFamily="2"/>
                <a:cs typeface="Lucida Sans Unicode" pitchFamily="2"/>
              </a:rPr>
              <a:t>Focusing </a:t>
            </a:r>
            <a:r>
              <a:rPr lang="en-US" sz="2400" b="0" i="0" u="none" strike="noStrike" baseline="0" dirty="0">
                <a:solidFill>
                  <a:srgbClr val="FFFFFF"/>
                </a:solidFill>
                <a:effectLst>
                  <a:outerShdw dist="17961" dir="2700000">
                    <a:scrgbClr r="0" g="0" b="0"/>
                  </a:outerShdw>
                </a:effectLst>
                <a:latin typeface="Calibri (Body)"/>
                <a:ea typeface="Lucida Sans Unicode" pitchFamily="2"/>
                <a:cs typeface="Lucida Sans Unicode" pitchFamily="2"/>
              </a:rPr>
              <a:t>on your or others’ strengths builds confidence</a:t>
            </a:r>
          </a:p>
          <a:p>
            <a:pPr marL="800100" lvl="2" indent="-342900">
              <a:lnSpc>
                <a:spcPct val="90000"/>
              </a:lnSpc>
              <a:spcBef>
                <a:spcPts val="697"/>
              </a:spcBef>
              <a:spcAft>
                <a:spcPts val="0"/>
              </a:spcAft>
              <a:buSzPct val="70000"/>
              <a:buFont typeface="Wingdings" pitchFamily="2" charset="2"/>
              <a:buChar char="§"/>
            </a:pPr>
            <a:r>
              <a:rPr lang="en-US" sz="2400" b="0" i="0" u="none" strike="noStrike" baseline="0" dirty="0">
                <a:solidFill>
                  <a:srgbClr val="FFFFFF"/>
                </a:solidFill>
                <a:effectLst>
                  <a:outerShdw dist="17961" dir="2700000">
                    <a:scrgbClr r="0" g="0" b="0"/>
                  </a:outerShdw>
                </a:effectLst>
                <a:latin typeface="Calibri (Body)"/>
                <a:ea typeface="Lucida Sans Unicode" pitchFamily="2"/>
                <a:cs typeface="Lucida Sans Unicode" pitchFamily="2"/>
              </a:rPr>
              <a:t>People with higher self-confidence ended up with higher income levels and career </a:t>
            </a:r>
            <a:r>
              <a:rPr lang="en-US" sz="2400" b="0" i="0" u="none" strike="noStrike" baseline="0" dirty="0" smtClean="0">
                <a:solidFill>
                  <a:srgbClr val="FFFFFF"/>
                </a:solidFill>
                <a:effectLst>
                  <a:outerShdw dist="17961" dir="2700000">
                    <a:scrgbClr r="0" g="0" b="0"/>
                  </a:outerShdw>
                </a:effectLst>
                <a:latin typeface="Calibri (Body)"/>
                <a:ea typeface="Lucida Sans Unicode" pitchFamily="2"/>
                <a:cs typeface="Lucida Sans Unicode" pitchFamily="2"/>
              </a:rPr>
              <a:t>satisfaction</a:t>
            </a:r>
          </a:p>
          <a:p>
            <a:pPr marL="800100" lvl="2" indent="-342900">
              <a:lnSpc>
                <a:spcPct val="90000"/>
              </a:lnSpc>
              <a:spcBef>
                <a:spcPts val="697"/>
              </a:spcBef>
              <a:spcAft>
                <a:spcPts val="0"/>
              </a:spcAft>
              <a:buSzPct val="70000"/>
              <a:buFont typeface="Wingdings" pitchFamily="2" charset="2"/>
              <a:buChar char="§"/>
            </a:pPr>
            <a:endParaRPr lang="en-US" sz="2400" b="0" i="0" u="none" strike="noStrike" baseline="0" dirty="0">
              <a:solidFill>
                <a:srgbClr val="FFFFFF"/>
              </a:solidFill>
              <a:effectLst>
                <a:outerShdw dist="17961" dir="2700000">
                  <a:scrgbClr r="0" g="0" b="0"/>
                </a:outerShdw>
              </a:effectLst>
              <a:latin typeface="Calibri (Body)"/>
              <a:ea typeface="Lucida Sans Unicode" pitchFamily="2"/>
              <a:cs typeface="Lucida Sans Unicode" pitchFamily="2"/>
            </a:endParaRPr>
          </a:p>
          <a:p>
            <a:pPr marL="457200" marR="0" lvl="0" indent="-457200" rtl="0" hangingPunct="1">
              <a:lnSpc>
                <a:spcPct val="90000"/>
              </a:lnSpc>
              <a:spcBef>
                <a:spcPts val="799"/>
              </a:spcBef>
              <a:spcAft>
                <a:spcPts val="0"/>
              </a:spcAft>
              <a:buSzPct val="70000"/>
              <a:buFont typeface="Wingdings" pitchFamily="2" charset="2"/>
              <a:buChar char="§"/>
              <a:tabLst/>
            </a:pPr>
            <a:r>
              <a:rPr lang="en-US" sz="2800" dirty="0">
                <a:effectLst>
                  <a:outerShdw dist="17961" dir="2700000">
                    <a:scrgbClr r="0" g="0" b="0"/>
                  </a:outerShdw>
                </a:effectLst>
                <a:latin typeface="Calibri (Body)"/>
                <a:ea typeface="Arial Unicode MS" pitchFamily="2"/>
                <a:cs typeface="Tahoma" pitchFamily="2"/>
              </a:rPr>
              <a:t>We all lead in different ways, </a:t>
            </a:r>
            <a:r>
              <a:rPr lang="en-US" sz="2800" dirty="0" smtClean="0">
                <a:effectLst>
                  <a:outerShdw dist="17961" dir="2700000">
                    <a:scrgbClr r="0" g="0" b="0"/>
                  </a:outerShdw>
                </a:effectLst>
                <a:latin typeface="Calibri (Body)"/>
                <a:ea typeface="Arial Unicode MS" pitchFamily="2"/>
                <a:cs typeface="Tahoma" pitchFamily="2"/>
              </a:rPr>
              <a:t>based on </a:t>
            </a:r>
            <a:r>
              <a:rPr lang="en-US" sz="2800" dirty="0">
                <a:effectLst>
                  <a:outerShdw dist="17961" dir="2700000">
                    <a:scrgbClr r="0" g="0" b="0"/>
                  </a:outerShdw>
                </a:effectLst>
                <a:latin typeface="Calibri (Body)"/>
                <a:ea typeface="Arial Unicode MS" pitchFamily="2"/>
                <a:cs typeface="Tahoma" pitchFamily="2"/>
              </a:rPr>
              <a:t>our talents and limitations</a:t>
            </a:r>
          </a:p>
        </p:txBody>
      </p:sp>
      <p:pic>
        <p:nvPicPr>
          <p:cNvPr id="4" name="Picture 3"/>
          <p:cNvPicPr>
            <a:picLocks noChangeAspect="1"/>
          </p:cNvPicPr>
          <p:nvPr/>
        </p:nvPicPr>
        <p:blipFill>
          <a:blip r:embed="rId3">
            <a:lum/>
            <a:alphaModFix/>
          </a:blip>
          <a:srcRect/>
          <a:stretch>
            <a:fillRect/>
          </a:stretch>
        </p:blipFill>
        <p:spPr>
          <a:xfrm>
            <a:off x="6019800" y="5257800"/>
            <a:ext cx="1851119" cy="1295640"/>
          </a:xfrm>
          <a:prstGeom prst="rect">
            <a:avLst/>
          </a:prstGeom>
          <a:noFill/>
          <a:ln>
            <a:noFill/>
          </a:ln>
        </p:spPr>
      </p:pic>
    </p:spTree>
    <p:extLst>
      <p:ext uri="{BB962C8B-B14F-4D97-AF65-F5344CB8AC3E}">
        <p14:creationId xmlns:p14="http://schemas.microsoft.com/office/powerpoint/2010/main" val="1047452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a:defRPr/>
            </a:pPr>
            <a:r>
              <a:rPr lang="en-US" u="sng"/>
              <a:t>What Are Strategies?</a:t>
            </a:r>
            <a:endParaRPr lang="en-US" sz="4000"/>
          </a:p>
        </p:txBody>
      </p:sp>
      <p:sp>
        <p:nvSpPr>
          <p:cNvPr id="50179" name="Rectangle 3"/>
          <p:cNvSpPr>
            <a:spLocks noGrp="1" noChangeArrowheads="1"/>
          </p:cNvSpPr>
          <p:nvPr>
            <p:ph type="body" idx="1"/>
          </p:nvPr>
        </p:nvSpPr>
        <p:spPr>
          <a:xfrm>
            <a:off x="609600" y="1524000"/>
            <a:ext cx="7772400" cy="4114800"/>
          </a:xfrm>
        </p:spPr>
        <p:txBody>
          <a:bodyPr/>
          <a:lstStyle/>
          <a:p>
            <a:pPr>
              <a:defRPr/>
            </a:pPr>
            <a:r>
              <a:rPr lang="en-US" sz="3600"/>
              <a:t>Strategies are </a:t>
            </a:r>
            <a:r>
              <a:rPr lang="en-US" sz="3600" u="sng">
                <a:solidFill>
                  <a:schemeClr val="hlink"/>
                </a:solidFill>
              </a:rPr>
              <a:t>Plans of Action</a:t>
            </a:r>
          </a:p>
          <a:p>
            <a:pPr>
              <a:defRPr/>
            </a:pPr>
            <a:r>
              <a:rPr lang="en-US" sz="3600"/>
              <a:t>Relate Means to Ends</a:t>
            </a:r>
          </a:p>
          <a:p>
            <a:pPr>
              <a:defRPr/>
            </a:pPr>
            <a:r>
              <a:rPr lang="en-US" sz="3600"/>
              <a:t>Allocate resources to achieve goals</a:t>
            </a:r>
          </a:p>
          <a:p>
            <a:pPr>
              <a:defRPr/>
            </a:pPr>
            <a:r>
              <a:rPr lang="en-US" sz="3600"/>
              <a:t>Focus on</a:t>
            </a:r>
          </a:p>
          <a:p>
            <a:pPr lvl="1">
              <a:lnSpc>
                <a:spcPct val="80000"/>
              </a:lnSpc>
              <a:defRPr/>
            </a:pPr>
            <a:r>
              <a:rPr lang="en-US" sz="3200"/>
              <a:t>Core Competencies</a:t>
            </a:r>
          </a:p>
          <a:p>
            <a:pPr lvl="1">
              <a:lnSpc>
                <a:spcPct val="80000"/>
              </a:lnSpc>
              <a:defRPr/>
            </a:pPr>
            <a:r>
              <a:rPr lang="en-US" sz="3200"/>
              <a:t>Synergy</a:t>
            </a:r>
          </a:p>
          <a:p>
            <a:pPr lvl="1">
              <a:lnSpc>
                <a:spcPct val="80000"/>
              </a:lnSpc>
              <a:defRPr/>
            </a:pPr>
            <a:r>
              <a:rPr lang="en-US" sz="3200"/>
              <a:t>Creating Value</a:t>
            </a:r>
            <a:endParaRPr lang="en-US" sz="3200" u="sng"/>
          </a:p>
        </p:txBody>
      </p:sp>
    </p:spTree>
    <p:extLst>
      <p:ext uri="{BB962C8B-B14F-4D97-AF65-F5344CB8AC3E}">
        <p14:creationId xmlns:p14="http://schemas.microsoft.com/office/powerpoint/2010/main" val="2640172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7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17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a:defRPr/>
            </a:pPr>
            <a:r>
              <a:rPr lang="en-US" u="sng"/>
              <a:t>Business Strategy Defined</a:t>
            </a:r>
          </a:p>
        </p:txBody>
      </p:sp>
      <p:sp>
        <p:nvSpPr>
          <p:cNvPr id="46083" name="Rectangle 3"/>
          <p:cNvSpPr>
            <a:spLocks noGrp="1" noChangeArrowheads="1"/>
          </p:cNvSpPr>
          <p:nvPr>
            <p:ph type="body" idx="1"/>
          </p:nvPr>
        </p:nvSpPr>
        <p:spPr/>
        <p:txBody>
          <a:bodyPr/>
          <a:lstStyle/>
          <a:p>
            <a:pPr>
              <a:lnSpc>
                <a:spcPct val="90000"/>
              </a:lnSpc>
            </a:pPr>
            <a:r>
              <a:rPr lang="en-US" sz="3600" u="sng" smtClean="0">
                <a:solidFill>
                  <a:schemeClr val="hlink"/>
                </a:solidFill>
                <a:effectLst/>
              </a:rPr>
              <a:t>Strategy</a:t>
            </a:r>
            <a:r>
              <a:rPr lang="en-US" sz="3600" smtClean="0">
                <a:effectLst/>
              </a:rPr>
              <a:t>: The configuration of a firm’s resources in relation to it’s environment.  Strategy involves deciding how to allocate </a:t>
            </a:r>
            <a:r>
              <a:rPr lang="en-US" sz="3600" smtClean="0">
                <a:solidFill>
                  <a:schemeClr val="hlink"/>
                </a:solidFill>
                <a:effectLst/>
              </a:rPr>
              <a:t>scarce resources</a:t>
            </a:r>
          </a:p>
          <a:p>
            <a:pPr>
              <a:lnSpc>
                <a:spcPct val="90000"/>
              </a:lnSpc>
            </a:pPr>
            <a:r>
              <a:rPr lang="en-US" sz="3600" smtClean="0">
                <a:effectLst/>
              </a:rPr>
              <a:t>Strategic Decisions:</a:t>
            </a:r>
          </a:p>
          <a:p>
            <a:pPr lvl="1">
              <a:lnSpc>
                <a:spcPct val="90000"/>
              </a:lnSpc>
            </a:pPr>
            <a:r>
              <a:rPr lang="en-US" sz="3200" smtClean="0">
                <a:effectLst/>
              </a:rPr>
              <a:t>Are important</a:t>
            </a:r>
          </a:p>
          <a:p>
            <a:pPr lvl="1">
              <a:lnSpc>
                <a:spcPct val="90000"/>
              </a:lnSpc>
            </a:pPr>
            <a:r>
              <a:rPr lang="en-US" sz="3200" smtClean="0">
                <a:effectLst/>
              </a:rPr>
              <a:t>Wide ranging</a:t>
            </a:r>
          </a:p>
          <a:p>
            <a:pPr lvl="1">
              <a:lnSpc>
                <a:spcPct val="90000"/>
              </a:lnSpc>
            </a:pPr>
            <a:r>
              <a:rPr lang="en-US" sz="3200" smtClean="0">
                <a:effectLst/>
              </a:rPr>
              <a:t>Spawn other decisions</a:t>
            </a:r>
          </a:p>
          <a:p>
            <a:pPr lvl="1">
              <a:lnSpc>
                <a:spcPct val="90000"/>
              </a:lnSpc>
            </a:pPr>
            <a:endParaRPr lang="en-US" smtClean="0">
              <a:effectLst/>
            </a:endParaRPr>
          </a:p>
        </p:txBody>
      </p:sp>
    </p:spTree>
    <p:extLst>
      <p:ext uri="{BB962C8B-B14F-4D97-AF65-F5344CB8AC3E}">
        <p14:creationId xmlns:p14="http://schemas.microsoft.com/office/powerpoint/2010/main" val="2217796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381000" y="304800"/>
            <a:ext cx="8229600" cy="884238"/>
          </a:xfrm>
        </p:spPr>
        <p:txBody>
          <a:bodyPr lIns="92075" tIns="46038" rIns="92075" bIns="46038" anchor="b"/>
          <a:lstStyle/>
          <a:p>
            <a:pPr>
              <a:defRPr/>
            </a:pPr>
            <a:r>
              <a:rPr lang="en-US" sz="4800" u="sng"/>
              <a:t>The Strategic Domain</a:t>
            </a:r>
          </a:p>
        </p:txBody>
      </p:sp>
      <p:sp>
        <p:nvSpPr>
          <p:cNvPr id="44035" name="Oval 3"/>
          <p:cNvSpPr>
            <a:spLocks noChangeArrowheads="1"/>
          </p:cNvSpPr>
          <p:nvPr/>
        </p:nvSpPr>
        <p:spPr bwMode="auto">
          <a:xfrm>
            <a:off x="685800" y="1371600"/>
            <a:ext cx="3657600" cy="3657600"/>
          </a:xfrm>
          <a:prstGeom prst="ellipse">
            <a:avLst/>
          </a:prstGeom>
          <a:noFill/>
          <a:ln w="12700">
            <a:solidFill>
              <a:schemeClr val="tx1"/>
            </a:solidFill>
            <a:round/>
            <a:headEnd/>
            <a:tailEnd/>
          </a:ln>
        </p:spPr>
        <p:txBody>
          <a:bodyPr wrap="none" lIns="92075" tIns="46038" rIns="92075" bIns="46038" anchor="ctr"/>
          <a:lstStyle/>
          <a:p>
            <a:pPr algn="ctr" eaLnBrk="1" hangingPunct="1"/>
            <a:endParaRPr lang="en-US">
              <a:latin typeface="Arial" charset="0"/>
            </a:endParaRPr>
          </a:p>
        </p:txBody>
      </p:sp>
      <p:sp>
        <p:nvSpPr>
          <p:cNvPr id="44036" name="Rectangle 4"/>
          <p:cNvSpPr>
            <a:spLocks noChangeArrowheads="1"/>
          </p:cNvSpPr>
          <p:nvPr/>
        </p:nvSpPr>
        <p:spPr bwMode="auto">
          <a:xfrm>
            <a:off x="990600" y="2209800"/>
            <a:ext cx="3030538" cy="1982788"/>
          </a:xfrm>
          <a:prstGeom prst="rect">
            <a:avLst/>
          </a:prstGeom>
          <a:noFill/>
          <a:ln w="9525">
            <a:noFill/>
            <a:miter lim="800000"/>
            <a:headEnd/>
            <a:tailEnd/>
          </a:ln>
        </p:spPr>
        <p:txBody>
          <a:bodyPr wrap="none" lIns="92075" tIns="46038" rIns="92075" bIns="46038">
            <a:spAutoFit/>
          </a:bodyPr>
          <a:lstStyle/>
          <a:p>
            <a:pPr algn="ctr" eaLnBrk="1" hangingPunct="1"/>
            <a:r>
              <a:rPr lang="en-US" sz="4000" b="1" u="sng">
                <a:solidFill>
                  <a:schemeClr val="hlink"/>
                </a:solidFill>
              </a:rPr>
              <a:t>Organization</a:t>
            </a:r>
          </a:p>
          <a:p>
            <a:pPr algn="ctr" eaLnBrk="1" hangingPunct="1"/>
            <a:endParaRPr lang="en-US" sz="1200"/>
          </a:p>
          <a:p>
            <a:pPr algn="ctr" eaLnBrk="1" hangingPunct="1"/>
            <a:r>
              <a:rPr lang="en-US" sz="3600"/>
              <a:t>Strengths and </a:t>
            </a:r>
          </a:p>
          <a:p>
            <a:pPr algn="ctr" eaLnBrk="1" hangingPunct="1"/>
            <a:r>
              <a:rPr lang="en-US" sz="3600"/>
              <a:t>Weaknesses</a:t>
            </a:r>
          </a:p>
        </p:txBody>
      </p:sp>
      <p:sp>
        <p:nvSpPr>
          <p:cNvPr id="44037" name="Rectangle 6"/>
          <p:cNvSpPr>
            <a:spLocks noChangeArrowheads="1"/>
          </p:cNvSpPr>
          <p:nvPr/>
        </p:nvSpPr>
        <p:spPr bwMode="auto">
          <a:xfrm>
            <a:off x="5791200" y="1752600"/>
            <a:ext cx="2303463" cy="2681288"/>
          </a:xfrm>
          <a:prstGeom prst="rect">
            <a:avLst/>
          </a:prstGeom>
          <a:noFill/>
          <a:ln w="9525">
            <a:noFill/>
            <a:miter lim="800000"/>
            <a:headEnd/>
            <a:tailEnd/>
          </a:ln>
        </p:spPr>
        <p:txBody>
          <a:bodyPr wrap="none" lIns="92075" tIns="46038" rIns="92075" bIns="46038">
            <a:spAutoFit/>
          </a:bodyPr>
          <a:lstStyle/>
          <a:p>
            <a:pPr algn="ctr" eaLnBrk="1" hangingPunct="1"/>
            <a:r>
              <a:rPr lang="en-US" sz="4000" b="1" u="sng">
                <a:solidFill>
                  <a:srgbClr val="FF3300"/>
                </a:solidFill>
              </a:rPr>
              <a:t>Strategy</a:t>
            </a:r>
          </a:p>
          <a:p>
            <a:pPr algn="ctr" eaLnBrk="1" hangingPunct="1"/>
            <a:endParaRPr lang="en-US" sz="1000" b="1"/>
          </a:p>
          <a:p>
            <a:pPr algn="ctr" eaLnBrk="1" hangingPunct="1"/>
            <a:r>
              <a:rPr lang="en-US" sz="3200"/>
              <a:t>Interface of </a:t>
            </a:r>
          </a:p>
          <a:p>
            <a:pPr algn="ctr" eaLnBrk="1" hangingPunct="1"/>
            <a:r>
              <a:rPr lang="en-US" sz="3200"/>
              <a:t>Organization</a:t>
            </a:r>
          </a:p>
          <a:p>
            <a:pPr algn="ctr" eaLnBrk="1" hangingPunct="1"/>
            <a:r>
              <a:rPr lang="en-US" sz="2400"/>
              <a:t>&amp;</a:t>
            </a:r>
          </a:p>
          <a:p>
            <a:pPr algn="ctr" eaLnBrk="1" hangingPunct="1"/>
            <a:r>
              <a:rPr lang="en-US" sz="3200"/>
              <a:t>Environment</a:t>
            </a:r>
          </a:p>
        </p:txBody>
      </p:sp>
      <p:sp>
        <p:nvSpPr>
          <p:cNvPr id="44038" name="Freeform 7"/>
          <p:cNvSpPr>
            <a:spLocks/>
          </p:cNvSpPr>
          <p:nvPr/>
        </p:nvSpPr>
        <p:spPr bwMode="auto">
          <a:xfrm rot="-245444">
            <a:off x="4344735" y="2413858"/>
            <a:ext cx="1474104" cy="722225"/>
          </a:xfrm>
          <a:custGeom>
            <a:avLst/>
            <a:gdLst>
              <a:gd name="T0" fmla="*/ 1008 w 1008"/>
              <a:gd name="T1" fmla="*/ 0 h 647"/>
              <a:gd name="T2" fmla="*/ 0 w 1008"/>
              <a:gd name="T3" fmla="*/ 647 h 647"/>
              <a:gd name="T4" fmla="*/ 0 60000 65536"/>
              <a:gd name="T5" fmla="*/ 0 60000 65536"/>
              <a:gd name="T6" fmla="*/ 0 w 1008"/>
              <a:gd name="T7" fmla="*/ 0 h 647"/>
              <a:gd name="T8" fmla="*/ 1008 w 1008"/>
              <a:gd name="T9" fmla="*/ 647 h 647"/>
            </a:gdLst>
            <a:ahLst/>
            <a:cxnLst>
              <a:cxn ang="T4">
                <a:pos x="T0" y="T1"/>
              </a:cxn>
              <a:cxn ang="T5">
                <a:pos x="T2" y="T3"/>
              </a:cxn>
            </a:cxnLst>
            <a:rect l="T6" t="T7" r="T8" b="T9"/>
            <a:pathLst>
              <a:path w="1008" h="647">
                <a:moveTo>
                  <a:pt x="1008" y="0"/>
                </a:moveTo>
                <a:lnTo>
                  <a:pt x="0" y="647"/>
                </a:lnTo>
              </a:path>
            </a:pathLst>
          </a:custGeom>
          <a:noFill/>
          <a:ln w="50800" cap="flat" cmpd="sng">
            <a:solidFill>
              <a:schemeClr val="tx1"/>
            </a:solidFill>
            <a:prstDash val="solid"/>
            <a:round/>
            <a:headEnd type="none" w="sm" len="sm"/>
            <a:tailEnd type="stealth" w="med" len="med"/>
          </a:ln>
        </p:spPr>
        <p:txBody>
          <a:bodyPr/>
          <a:lstStyle/>
          <a:p>
            <a:endParaRPr lang="en-US"/>
          </a:p>
        </p:txBody>
      </p:sp>
      <p:sp>
        <p:nvSpPr>
          <p:cNvPr id="47112" name="Rectangle 8"/>
          <p:cNvSpPr>
            <a:spLocks noChangeArrowheads="1"/>
          </p:cNvSpPr>
          <p:nvPr/>
        </p:nvSpPr>
        <p:spPr bwMode="auto">
          <a:xfrm>
            <a:off x="1143000" y="5257800"/>
            <a:ext cx="6477000" cy="1219200"/>
          </a:xfrm>
          <a:prstGeom prst="rect">
            <a:avLst/>
          </a:prstGeom>
          <a:solidFill>
            <a:schemeClr val="accent1"/>
          </a:solidFill>
          <a:ln w="9525">
            <a:solidFill>
              <a:schemeClr val="tx1"/>
            </a:solidFill>
            <a:miter lim="800000"/>
            <a:headEnd/>
            <a:tailEnd/>
          </a:ln>
        </p:spPr>
        <p:txBody>
          <a:bodyPr wrap="none" anchor="ctr"/>
          <a:lstStyle/>
          <a:p>
            <a:pPr algn="ctr"/>
            <a:r>
              <a:rPr lang="en-US" sz="3600" b="1">
                <a:solidFill>
                  <a:schemeClr val="hlink"/>
                </a:solidFill>
              </a:rPr>
              <a:t>Environment Poses Both</a:t>
            </a:r>
          </a:p>
          <a:p>
            <a:pPr algn="ctr"/>
            <a:r>
              <a:rPr lang="en-US" sz="3600" b="1">
                <a:solidFill>
                  <a:schemeClr val="hlink"/>
                </a:solidFill>
              </a:rPr>
              <a:t>Opportunities and Threats</a:t>
            </a:r>
          </a:p>
        </p:txBody>
      </p:sp>
    </p:spTree>
    <p:extLst>
      <p:ext uri="{BB962C8B-B14F-4D97-AF65-F5344CB8AC3E}">
        <p14:creationId xmlns:p14="http://schemas.microsoft.com/office/powerpoint/2010/main" val="1997553442"/>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a:defRPr/>
            </a:pPr>
            <a:r>
              <a:rPr lang="en-US" u="sng"/>
              <a:t>Three Key Questions?</a:t>
            </a:r>
          </a:p>
        </p:txBody>
      </p:sp>
      <p:sp>
        <p:nvSpPr>
          <p:cNvPr id="57347" name="Rectangle 3"/>
          <p:cNvSpPr>
            <a:spLocks noGrp="1" noChangeArrowheads="1"/>
          </p:cNvSpPr>
          <p:nvPr>
            <p:ph type="body" idx="1"/>
          </p:nvPr>
        </p:nvSpPr>
        <p:spPr/>
        <p:txBody>
          <a:bodyPr/>
          <a:lstStyle/>
          <a:p>
            <a:pPr>
              <a:defRPr/>
            </a:pPr>
            <a:r>
              <a:rPr lang="en-US" sz="4000"/>
              <a:t>Where are we now?</a:t>
            </a:r>
          </a:p>
          <a:p>
            <a:pPr lvl="1">
              <a:defRPr/>
            </a:pPr>
            <a:r>
              <a:rPr lang="en-US" sz="3200"/>
              <a:t>Internal &amp; external environmental assessment</a:t>
            </a:r>
          </a:p>
          <a:p>
            <a:pPr>
              <a:defRPr/>
            </a:pPr>
            <a:r>
              <a:rPr lang="en-US" sz="4000"/>
              <a:t>Where do we want to go?</a:t>
            </a:r>
          </a:p>
          <a:p>
            <a:pPr lvl="1">
              <a:defRPr/>
            </a:pPr>
            <a:r>
              <a:rPr lang="en-US" sz="3200"/>
              <a:t>Strategic vision &amp; intent</a:t>
            </a:r>
          </a:p>
          <a:p>
            <a:pPr>
              <a:defRPr/>
            </a:pPr>
            <a:r>
              <a:rPr lang="en-US" sz="4000"/>
              <a:t>How will we get there?</a:t>
            </a:r>
          </a:p>
          <a:p>
            <a:pPr lvl="1">
              <a:defRPr/>
            </a:pPr>
            <a:r>
              <a:rPr lang="en-US" sz="3200"/>
              <a:t>Strategy &amp; implementation</a:t>
            </a:r>
          </a:p>
        </p:txBody>
      </p:sp>
    </p:spTree>
    <p:extLst>
      <p:ext uri="{BB962C8B-B14F-4D97-AF65-F5344CB8AC3E}">
        <p14:creationId xmlns:p14="http://schemas.microsoft.com/office/powerpoint/2010/main" val="129085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533400" y="533400"/>
            <a:ext cx="8229600" cy="1219200"/>
          </a:xfrm>
        </p:spPr>
        <p:txBody>
          <a:bodyPr/>
          <a:lstStyle/>
          <a:p>
            <a:pPr>
              <a:defRPr/>
            </a:pPr>
            <a:r>
              <a:rPr lang="en-US" u="sng"/>
              <a:t>Another Thought for the Day</a:t>
            </a:r>
            <a:endParaRPr lang="en-US" sz="4000"/>
          </a:p>
        </p:txBody>
      </p:sp>
      <p:sp>
        <p:nvSpPr>
          <p:cNvPr id="23555" name="Rectangle 3"/>
          <p:cNvSpPr>
            <a:spLocks noGrp="1" noChangeArrowheads="1"/>
          </p:cNvSpPr>
          <p:nvPr>
            <p:ph type="body" idx="1"/>
          </p:nvPr>
        </p:nvSpPr>
        <p:spPr>
          <a:xfrm>
            <a:off x="914400" y="2209800"/>
            <a:ext cx="8077200" cy="4267200"/>
          </a:xfrm>
        </p:spPr>
        <p:txBody>
          <a:bodyPr/>
          <a:lstStyle/>
          <a:p>
            <a:pPr>
              <a:buFont typeface="Wingdings" pitchFamily="2" charset="2"/>
              <a:buNone/>
              <a:defRPr/>
            </a:pPr>
            <a:r>
              <a:rPr lang="en-US" sz="3600"/>
              <a:t>“In the end, a vision without the ability to execute is probably a hallucination.”</a:t>
            </a:r>
          </a:p>
          <a:p>
            <a:pPr>
              <a:lnSpc>
                <a:spcPct val="80000"/>
              </a:lnSpc>
              <a:buFont typeface="Wingdings" pitchFamily="2" charset="2"/>
              <a:buNone/>
              <a:defRPr/>
            </a:pPr>
            <a:endParaRPr lang="en-US"/>
          </a:p>
          <a:p>
            <a:pPr>
              <a:lnSpc>
                <a:spcPct val="70000"/>
              </a:lnSpc>
              <a:buFont typeface="Wingdings" pitchFamily="2" charset="2"/>
              <a:buNone/>
              <a:defRPr/>
            </a:pPr>
            <a:r>
              <a:rPr lang="en-US"/>
              <a:t>				Stephen M. Case</a:t>
            </a:r>
          </a:p>
          <a:p>
            <a:pPr>
              <a:lnSpc>
                <a:spcPct val="70000"/>
              </a:lnSpc>
              <a:buFont typeface="Wingdings" pitchFamily="2" charset="2"/>
              <a:buNone/>
              <a:defRPr/>
            </a:pPr>
            <a:r>
              <a:rPr lang="en-US"/>
              <a:t>				Chairman, AOL Time Warner</a:t>
            </a:r>
          </a:p>
          <a:p>
            <a:pPr>
              <a:buFont typeface="Wingdings" pitchFamily="2" charset="2"/>
              <a:buNone/>
              <a:defRPr/>
            </a:pPr>
            <a:endParaRPr lang="en-US"/>
          </a:p>
          <a:p>
            <a:pPr>
              <a:buFont typeface="Wingdings" pitchFamily="2" charset="2"/>
              <a:buNone/>
              <a:defRPr/>
            </a:pPr>
            <a:endParaRPr lang="en-US"/>
          </a:p>
        </p:txBody>
      </p:sp>
      <p:pic>
        <p:nvPicPr>
          <p:cNvPr id="46084" name="Picture 5" descr="photo of Mr. Case"/>
          <p:cNvPicPr>
            <a:picLocks noChangeAspect="1" noChangeArrowheads="1"/>
          </p:cNvPicPr>
          <p:nvPr/>
        </p:nvPicPr>
        <p:blipFill>
          <a:blip r:embed="rId3" cstate="print"/>
          <a:srcRect b="10448"/>
          <a:stretch>
            <a:fillRect/>
          </a:stretch>
        </p:blipFill>
        <p:spPr bwMode="auto">
          <a:xfrm>
            <a:off x="1447800" y="3657600"/>
            <a:ext cx="1701800" cy="2286000"/>
          </a:xfrm>
          <a:prstGeom prst="rect">
            <a:avLst/>
          </a:prstGeom>
          <a:solidFill>
            <a:schemeClr val="accent1"/>
          </a:solidFill>
          <a:ln w="9525">
            <a:solidFill>
              <a:schemeClr val="accent1"/>
            </a:solidFill>
            <a:miter lim="800000"/>
            <a:headEnd/>
            <a:tailEnd/>
          </a:ln>
        </p:spPr>
      </p:pic>
      <p:pic>
        <p:nvPicPr>
          <p:cNvPr id="46085" name="Picture 7" descr="aol_gl_logo"/>
          <p:cNvPicPr>
            <a:picLocks noChangeAspect="1" noChangeArrowheads="1"/>
          </p:cNvPicPr>
          <p:nvPr/>
        </p:nvPicPr>
        <p:blipFill>
          <a:blip r:embed="rId4" cstate="print"/>
          <a:srcRect/>
          <a:stretch>
            <a:fillRect/>
          </a:stretch>
        </p:blipFill>
        <p:spPr bwMode="auto">
          <a:xfrm>
            <a:off x="3733800" y="4800600"/>
            <a:ext cx="1828800" cy="350838"/>
          </a:xfrm>
          <a:prstGeom prst="rect">
            <a:avLst/>
          </a:prstGeom>
          <a:noFill/>
          <a:ln w="9525">
            <a:noFill/>
            <a:miter lim="800000"/>
            <a:headEnd/>
            <a:tailEnd/>
          </a:ln>
        </p:spPr>
      </p:pic>
    </p:spTree>
    <p:extLst>
      <p:ext uri="{BB962C8B-B14F-4D97-AF65-F5344CB8AC3E}">
        <p14:creationId xmlns:p14="http://schemas.microsoft.com/office/powerpoint/2010/main" val="298194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a:defRPr/>
            </a:pPr>
            <a:r>
              <a:rPr lang="en-US" u="sng"/>
              <a:t>Strategy Implementation</a:t>
            </a:r>
            <a:endParaRPr lang="en-US" sz="4000"/>
          </a:p>
        </p:txBody>
      </p:sp>
      <p:sp>
        <p:nvSpPr>
          <p:cNvPr id="12291" name="Rectangle 3"/>
          <p:cNvSpPr>
            <a:spLocks noGrp="1" noChangeArrowheads="1"/>
          </p:cNvSpPr>
          <p:nvPr>
            <p:ph type="body" idx="1"/>
          </p:nvPr>
        </p:nvSpPr>
        <p:spPr>
          <a:xfrm>
            <a:off x="685800" y="1828800"/>
            <a:ext cx="7772400" cy="4114800"/>
          </a:xfrm>
        </p:spPr>
        <p:txBody>
          <a:bodyPr/>
          <a:lstStyle/>
          <a:p>
            <a:pPr>
              <a:defRPr/>
            </a:pPr>
            <a:r>
              <a:rPr lang="en-US"/>
              <a:t>Most important &amp; difficult part of all</a:t>
            </a:r>
          </a:p>
          <a:p>
            <a:pPr>
              <a:defRPr/>
            </a:pPr>
            <a:r>
              <a:rPr lang="en-US"/>
              <a:t>Implementation uses tools &amp; parts of organization</a:t>
            </a:r>
          </a:p>
          <a:p>
            <a:pPr lvl="1">
              <a:lnSpc>
                <a:spcPct val="80000"/>
              </a:lnSpc>
              <a:defRPr/>
            </a:pPr>
            <a:r>
              <a:rPr lang="en-US"/>
              <a:t>Personal leadership	  -Organizational Design	</a:t>
            </a:r>
          </a:p>
          <a:p>
            <a:pPr lvl="1">
              <a:lnSpc>
                <a:spcPct val="80000"/>
              </a:lnSpc>
              <a:defRPr/>
            </a:pPr>
            <a:r>
              <a:rPr lang="en-US"/>
              <a:t>Pay &amp; Rewards  	  -Budget Allocations</a:t>
            </a:r>
          </a:p>
          <a:p>
            <a:pPr lvl="1">
              <a:lnSpc>
                <a:spcPct val="80000"/>
              </a:lnSpc>
              <a:defRPr/>
            </a:pPr>
            <a:r>
              <a:rPr lang="en-US"/>
              <a:t>MIS Systems		  -Policies &amp; Procedures</a:t>
            </a:r>
          </a:p>
        </p:txBody>
      </p:sp>
      <p:sp>
        <p:nvSpPr>
          <p:cNvPr id="12292" name="Rectangle 4"/>
          <p:cNvSpPr>
            <a:spLocks noChangeArrowheads="1"/>
          </p:cNvSpPr>
          <p:nvPr/>
        </p:nvSpPr>
        <p:spPr bwMode="auto">
          <a:xfrm>
            <a:off x="762000" y="5105400"/>
            <a:ext cx="7467600" cy="1219200"/>
          </a:xfrm>
          <a:prstGeom prst="rect">
            <a:avLst/>
          </a:prstGeom>
          <a:solidFill>
            <a:srgbClr val="0099CC"/>
          </a:solidFill>
          <a:ln w="9525">
            <a:solidFill>
              <a:schemeClr val="tx1"/>
            </a:solidFill>
            <a:miter lim="800000"/>
            <a:headEnd/>
            <a:tailEnd/>
          </a:ln>
          <a:effectLst/>
        </p:spPr>
        <p:txBody>
          <a:bodyPr wrap="none" anchor="ctr"/>
          <a:lstStyle/>
          <a:p>
            <a:pPr algn="ctr">
              <a:defRPr/>
            </a:pPr>
            <a:endParaRPr lang="en-US" sz="3200" b="1" dirty="0">
              <a:solidFill>
                <a:schemeClr val="hlink"/>
              </a:solidFill>
              <a:effectLst>
                <a:outerShdw blurRad="38100" dist="38100" dir="2700000" algn="tl">
                  <a:srgbClr val="000000"/>
                </a:outerShdw>
              </a:effectLst>
            </a:endParaRPr>
          </a:p>
          <a:p>
            <a:pPr algn="ctr">
              <a:defRPr/>
            </a:pPr>
            <a:endParaRPr lang="en-US" sz="2400" b="1" dirty="0">
              <a:solidFill>
                <a:schemeClr val="hlink"/>
              </a:solidFill>
              <a:effectLst>
                <a:outerShdw blurRad="38100" dist="38100" dir="2700000" algn="tl">
                  <a:srgbClr val="000000"/>
                </a:outerShdw>
              </a:effectLst>
            </a:endParaRPr>
          </a:p>
          <a:p>
            <a:pPr algn="ctr">
              <a:defRPr/>
            </a:pPr>
            <a:r>
              <a:rPr lang="en-US" sz="2800" b="1" dirty="0">
                <a:solidFill>
                  <a:schemeClr val="hlink"/>
                </a:solidFill>
                <a:effectLst>
                  <a:outerShdw blurRad="38100" dist="38100" dir="2700000" algn="tl">
                    <a:srgbClr val="000000"/>
                  </a:outerShdw>
                </a:effectLst>
              </a:rPr>
              <a:t>Key Questions- “Do we have the tools?</a:t>
            </a:r>
          </a:p>
          <a:p>
            <a:pPr algn="ctr">
              <a:defRPr/>
            </a:pPr>
            <a:r>
              <a:rPr lang="en-US" sz="2800" b="1" dirty="0">
                <a:solidFill>
                  <a:schemeClr val="hlink"/>
                </a:solidFill>
                <a:effectLst>
                  <a:outerShdw blurRad="38100" dist="38100" dir="2700000" algn="tl">
                    <a:srgbClr val="000000"/>
                  </a:outerShdw>
                </a:effectLst>
              </a:rPr>
              <a:t>  What new ones do we need?”</a:t>
            </a:r>
          </a:p>
          <a:p>
            <a:pPr algn="ctr">
              <a:defRPr/>
            </a:pPr>
            <a:endParaRPr lang="en-US" sz="5400" b="1" dirty="0">
              <a:solidFill>
                <a:schemeClr val="hlink"/>
              </a:solidFill>
              <a:effectLst>
                <a:outerShdw blurRad="38100" dist="38100" dir="2700000" algn="tl">
                  <a:srgbClr val="000000"/>
                </a:outerShdw>
              </a:effectLst>
            </a:endParaRPr>
          </a:p>
        </p:txBody>
      </p:sp>
    </p:spTree>
    <p:extLst>
      <p:ext uri="{BB962C8B-B14F-4D97-AF65-F5344CB8AC3E}">
        <p14:creationId xmlns:p14="http://schemas.microsoft.com/office/powerpoint/2010/main" val="274131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AUT0020"/>
          <p:cNvPicPr>
            <a:picLocks noChangeAspect="1" noChangeArrowheads="1"/>
          </p:cNvPicPr>
          <p:nvPr/>
        </p:nvPicPr>
        <p:blipFill>
          <a:blip r:embed="rId3" cstate="print"/>
          <a:srcRect l="16170" t="35916" r="39941" b="21118"/>
          <a:stretch>
            <a:fillRect/>
          </a:stretch>
        </p:blipFill>
        <p:spPr bwMode="auto">
          <a:xfrm>
            <a:off x="2895600" y="1752600"/>
            <a:ext cx="3449638" cy="4648200"/>
          </a:xfrm>
          <a:prstGeom prst="rect">
            <a:avLst/>
          </a:prstGeom>
          <a:noFill/>
          <a:ln w="9525">
            <a:solidFill>
              <a:schemeClr val="accent1"/>
            </a:solidFill>
            <a:miter lim="800000"/>
            <a:headEnd/>
            <a:tailEnd/>
          </a:ln>
          <a:effectLst>
            <a:outerShdw dist="107763" dir="2700000" algn="ctr" rotWithShape="0">
              <a:schemeClr val="bg2">
                <a:alpha val="50000"/>
              </a:schemeClr>
            </a:outerShdw>
          </a:effectLst>
        </p:spPr>
      </p:pic>
      <p:sp>
        <p:nvSpPr>
          <p:cNvPr id="68611" name="Rectangle 3"/>
          <p:cNvSpPr>
            <a:spLocks noGrp="1" noRot="1" noChangeArrowheads="1"/>
          </p:cNvSpPr>
          <p:nvPr>
            <p:ph type="title"/>
          </p:nvPr>
        </p:nvSpPr>
        <p:spPr/>
        <p:txBody>
          <a:bodyPr/>
          <a:lstStyle/>
          <a:p>
            <a:pPr>
              <a:defRPr/>
            </a:pPr>
            <a:r>
              <a:rPr lang="en-US" sz="4000" u="sng"/>
              <a:t>Fine Tuning</a:t>
            </a:r>
            <a:br>
              <a:rPr lang="en-US" sz="4000" u="sng"/>
            </a:br>
            <a:r>
              <a:rPr lang="en-US" sz="4000" u="sng"/>
              <a:t> Strategy Implementation</a:t>
            </a:r>
          </a:p>
        </p:txBody>
      </p:sp>
    </p:spTree>
    <p:extLst>
      <p:ext uri="{BB962C8B-B14F-4D97-AF65-F5344CB8AC3E}">
        <p14:creationId xmlns:p14="http://schemas.microsoft.com/office/powerpoint/2010/main" val="21079868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a:defRPr/>
            </a:pPr>
            <a:r>
              <a:rPr lang="en-US" u="sng"/>
              <a:t>Henry’s Battle at Agincourt</a:t>
            </a:r>
            <a:endParaRPr lang="en-US" sz="4000"/>
          </a:p>
        </p:txBody>
      </p:sp>
      <p:sp>
        <p:nvSpPr>
          <p:cNvPr id="13315" name="Rectangle 3"/>
          <p:cNvSpPr>
            <a:spLocks noGrp="1" noChangeArrowheads="1"/>
          </p:cNvSpPr>
          <p:nvPr>
            <p:ph type="body" idx="1"/>
          </p:nvPr>
        </p:nvSpPr>
        <p:spPr>
          <a:xfrm>
            <a:off x="381000" y="2057400"/>
            <a:ext cx="8458200" cy="4343400"/>
          </a:xfrm>
        </p:spPr>
        <p:txBody>
          <a:bodyPr/>
          <a:lstStyle/>
          <a:p>
            <a:pPr>
              <a:defRPr/>
            </a:pPr>
            <a:r>
              <a:rPr lang="en-US"/>
              <a:t>The Environment and External Situation</a:t>
            </a:r>
          </a:p>
          <a:p>
            <a:pPr>
              <a:defRPr/>
            </a:pPr>
            <a:r>
              <a:rPr lang="en-US"/>
              <a:t>Henry’s Mission</a:t>
            </a:r>
          </a:p>
          <a:p>
            <a:pPr>
              <a:defRPr/>
            </a:pPr>
            <a:r>
              <a:rPr lang="en-US"/>
              <a:t>Core Competencies &amp; Competitive Advantages</a:t>
            </a:r>
          </a:p>
          <a:p>
            <a:pPr>
              <a:defRPr/>
            </a:pPr>
            <a:r>
              <a:rPr lang="en-US"/>
              <a:t>The English Strategy</a:t>
            </a:r>
          </a:p>
          <a:p>
            <a:pPr>
              <a:defRPr/>
            </a:pPr>
            <a:r>
              <a:rPr lang="en-US"/>
              <a:t>Henry’s Vision-  The St. Crispian’s*  Day Speech before the Battle of Agincourt</a:t>
            </a:r>
          </a:p>
          <a:p>
            <a:pPr>
              <a:buFont typeface="Wingdings" pitchFamily="2" charset="2"/>
              <a:buNone/>
              <a:defRPr/>
            </a:pPr>
            <a:r>
              <a:rPr lang="en-US"/>
              <a:t>						</a:t>
            </a:r>
            <a:r>
              <a:rPr lang="en-US" sz="2800"/>
              <a:t>*October 25, 1415</a:t>
            </a:r>
          </a:p>
        </p:txBody>
      </p:sp>
    </p:spTree>
    <p:extLst>
      <p:ext uri="{BB962C8B-B14F-4D97-AF65-F5344CB8AC3E}">
        <p14:creationId xmlns:p14="http://schemas.microsoft.com/office/powerpoint/2010/main" val="3650108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09600" y="1066800"/>
            <a:ext cx="5410200" cy="1219200"/>
          </a:xfrm>
        </p:spPr>
        <p:txBody>
          <a:bodyPr/>
          <a:lstStyle/>
          <a:p>
            <a:pPr>
              <a:defRPr/>
            </a:pPr>
            <a:r>
              <a:rPr lang="en-US" sz="4400" u="sng" dirty="0">
                <a:hlinkClick r:id="rId3"/>
              </a:rPr>
              <a:t>Henry at Agincourt</a:t>
            </a:r>
            <a:r>
              <a:rPr lang="en-US" sz="4400" dirty="0"/>
              <a:t>	</a:t>
            </a:r>
          </a:p>
        </p:txBody>
      </p:sp>
      <p:sp>
        <p:nvSpPr>
          <p:cNvPr id="15363" name="Rectangle 3"/>
          <p:cNvSpPr>
            <a:spLocks noGrp="1" noChangeArrowheads="1"/>
          </p:cNvSpPr>
          <p:nvPr>
            <p:ph type="subTitle" idx="1"/>
          </p:nvPr>
        </p:nvSpPr>
        <p:spPr>
          <a:xfrm>
            <a:off x="533400" y="2438400"/>
            <a:ext cx="5334000" cy="2590800"/>
          </a:xfrm>
        </p:spPr>
        <p:txBody>
          <a:bodyPr/>
          <a:lstStyle/>
          <a:p>
            <a:pPr>
              <a:lnSpc>
                <a:spcPct val="70000"/>
              </a:lnSpc>
              <a:defRPr/>
            </a:pPr>
            <a:r>
              <a:rPr lang="en-US"/>
              <a:t>From the film </a:t>
            </a:r>
            <a:r>
              <a:rPr lang="en-US" b="1"/>
              <a:t>“Henry V”</a:t>
            </a:r>
          </a:p>
          <a:p>
            <a:pPr>
              <a:lnSpc>
                <a:spcPct val="70000"/>
              </a:lnSpc>
              <a:defRPr/>
            </a:pPr>
            <a:r>
              <a:rPr lang="en-US"/>
              <a:t>by William Shakespeare</a:t>
            </a:r>
          </a:p>
          <a:p>
            <a:pPr>
              <a:lnSpc>
                <a:spcPct val="70000"/>
              </a:lnSpc>
              <a:defRPr/>
            </a:pPr>
            <a:r>
              <a:rPr lang="en-US" sz="2400"/>
              <a:t>(10 min.)</a:t>
            </a:r>
          </a:p>
          <a:p>
            <a:pPr>
              <a:lnSpc>
                <a:spcPct val="70000"/>
              </a:lnSpc>
              <a:defRPr/>
            </a:pPr>
            <a:endParaRPr lang="en-US"/>
          </a:p>
          <a:p>
            <a:pPr>
              <a:lnSpc>
                <a:spcPct val="60000"/>
              </a:lnSpc>
              <a:defRPr/>
            </a:pPr>
            <a:r>
              <a:rPr lang="en-US"/>
              <a:t>Starring: Kenneth Branagh</a:t>
            </a:r>
          </a:p>
          <a:p>
            <a:pPr>
              <a:lnSpc>
                <a:spcPct val="60000"/>
              </a:lnSpc>
              <a:defRPr/>
            </a:pPr>
            <a:r>
              <a:rPr lang="en-US"/>
              <a:t>        Derek Jacobi</a:t>
            </a:r>
          </a:p>
          <a:p>
            <a:pPr>
              <a:lnSpc>
                <a:spcPct val="60000"/>
              </a:lnSpc>
              <a:defRPr/>
            </a:pPr>
            <a:r>
              <a:rPr lang="en-US"/>
              <a:t>         Paul Scofield</a:t>
            </a:r>
          </a:p>
        </p:txBody>
      </p:sp>
      <p:pic>
        <p:nvPicPr>
          <p:cNvPr id="50180" name="Picture 7" descr="Kenneth Branagh"/>
          <p:cNvPicPr>
            <a:picLocks noChangeAspect="1" noChangeArrowheads="1"/>
          </p:cNvPicPr>
          <p:nvPr/>
        </p:nvPicPr>
        <p:blipFill>
          <a:blip r:embed="rId4" cstate="print"/>
          <a:srcRect/>
          <a:stretch>
            <a:fillRect/>
          </a:stretch>
        </p:blipFill>
        <p:spPr bwMode="auto">
          <a:xfrm>
            <a:off x="6248400" y="1676400"/>
            <a:ext cx="1789113" cy="2351088"/>
          </a:xfrm>
          <a:prstGeom prst="rect">
            <a:avLst/>
          </a:prstGeom>
          <a:noFill/>
          <a:ln w="9525">
            <a:noFill/>
            <a:miter lim="800000"/>
            <a:headEnd/>
            <a:tailEnd/>
          </a:ln>
        </p:spPr>
      </p:pic>
      <p:pic>
        <p:nvPicPr>
          <p:cNvPr id="50181" name="Picture 9" descr="Movie Poster Image for Henry V"/>
          <p:cNvPicPr>
            <a:picLocks noChangeAspect="1" noChangeArrowheads="1"/>
          </p:cNvPicPr>
          <p:nvPr/>
        </p:nvPicPr>
        <p:blipFill>
          <a:blip r:embed="rId5" cstate="print"/>
          <a:srcRect/>
          <a:stretch>
            <a:fillRect/>
          </a:stretch>
        </p:blipFill>
        <p:spPr bwMode="auto">
          <a:xfrm rot="1371010">
            <a:off x="6096000" y="3886200"/>
            <a:ext cx="1293813" cy="1943100"/>
          </a:xfrm>
          <a:prstGeom prst="rect">
            <a:avLst/>
          </a:prstGeom>
          <a:noFill/>
          <a:ln w="9525">
            <a:noFill/>
            <a:miter lim="800000"/>
            <a:headEnd/>
            <a:tailEnd/>
          </a:ln>
        </p:spPr>
      </p:pic>
    </p:spTree>
    <p:extLst>
      <p:ext uri="{BB962C8B-B14F-4D97-AF65-F5344CB8AC3E}">
        <p14:creationId xmlns:p14="http://schemas.microsoft.com/office/powerpoint/2010/main" val="19761572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a:defRPr/>
            </a:pPr>
            <a:r>
              <a:rPr lang="en-US" u="sng"/>
              <a:t>How Did Henry’s Vision?</a:t>
            </a:r>
            <a:endParaRPr lang="en-US" sz="4000"/>
          </a:p>
        </p:txBody>
      </p:sp>
      <p:sp>
        <p:nvSpPr>
          <p:cNvPr id="16387" name="Rectangle 3"/>
          <p:cNvSpPr>
            <a:spLocks noGrp="1" noChangeArrowheads="1"/>
          </p:cNvSpPr>
          <p:nvPr>
            <p:ph type="body" idx="1"/>
          </p:nvPr>
        </p:nvSpPr>
        <p:spPr>
          <a:xfrm>
            <a:off x="457200" y="1828800"/>
            <a:ext cx="8229600" cy="4525963"/>
          </a:xfrm>
        </p:spPr>
        <p:txBody>
          <a:bodyPr/>
          <a:lstStyle/>
          <a:p>
            <a:pPr>
              <a:defRPr/>
            </a:pPr>
            <a:r>
              <a:rPr lang="en-US" sz="3600"/>
              <a:t>Link Today &amp; Tomorrow?</a:t>
            </a:r>
          </a:p>
          <a:p>
            <a:pPr>
              <a:defRPr/>
            </a:pPr>
            <a:r>
              <a:rPr lang="en-US" sz="3600"/>
              <a:t>Energize People?</a:t>
            </a:r>
          </a:p>
          <a:p>
            <a:pPr>
              <a:defRPr/>
            </a:pPr>
            <a:r>
              <a:rPr lang="en-US" sz="3600"/>
              <a:t>Give Meaning to Work?</a:t>
            </a:r>
          </a:p>
          <a:p>
            <a:pPr>
              <a:defRPr/>
            </a:pPr>
            <a:r>
              <a:rPr lang="en-US" sz="3600"/>
              <a:t>Set Standards of Excellence?</a:t>
            </a:r>
          </a:p>
          <a:p>
            <a:pPr>
              <a:lnSpc>
                <a:spcPct val="30000"/>
              </a:lnSpc>
              <a:defRPr/>
            </a:pPr>
            <a:endParaRPr lang="en-US" sz="3600" b="1"/>
          </a:p>
          <a:p>
            <a:pPr algn="ctr">
              <a:buFont typeface="Wingdings" pitchFamily="2" charset="2"/>
              <a:buNone/>
              <a:defRPr/>
            </a:pPr>
            <a:r>
              <a:rPr lang="en-US" sz="3600">
                <a:solidFill>
                  <a:schemeClr val="hlink"/>
                </a:solidFill>
              </a:rPr>
              <a:t>How did he do it?  Give examples</a:t>
            </a:r>
            <a:r>
              <a:rPr lang="en-US"/>
              <a:t>.</a:t>
            </a:r>
          </a:p>
        </p:txBody>
      </p:sp>
      <p:pic>
        <p:nvPicPr>
          <p:cNvPr id="51204" name="Picture 9" descr="Henry V">
            <a:hlinkClick r:id="rId3"/>
          </p:cNvPr>
          <p:cNvPicPr>
            <a:picLocks noChangeAspect="1" noChangeArrowheads="1"/>
          </p:cNvPicPr>
          <p:nvPr/>
        </p:nvPicPr>
        <p:blipFill>
          <a:blip r:embed="rId4" cstate="print"/>
          <a:srcRect t="16394"/>
          <a:stretch>
            <a:fillRect/>
          </a:stretch>
        </p:blipFill>
        <p:spPr bwMode="auto">
          <a:xfrm>
            <a:off x="6248400" y="1828800"/>
            <a:ext cx="2109788" cy="24003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445357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wrap="square" anchor="ctr">
            <a:spAutoFit/>
          </a:bodyPr>
          <a:lstStyle>
            <a:defPPr lvl="0">
              <a:buNone/>
            </a:defPPr>
            <a:lvl1pPr lvl="0">
              <a:buNone/>
            </a:lvl1pPr>
          </a:lstStyle>
          <a:p>
            <a:pPr lvl="0"/>
            <a:r>
              <a:rPr lang="en-US" dirty="0" smtClean="0">
                <a:effectLst>
                  <a:outerShdw blurRad="38100" dist="38100" dir="2700000" algn="tl">
                    <a:srgbClr val="000000">
                      <a:alpha val="43137"/>
                    </a:srgbClr>
                  </a:outerShdw>
                </a:effectLst>
                <a:latin typeface="+mn-lt"/>
              </a:rPr>
              <a:t>Strengths</a:t>
            </a:r>
            <a:endParaRPr lang="en-US" dirty="0">
              <a:effectLst>
                <a:outerShdw blurRad="38100" dist="38100" dir="2700000" algn="tl">
                  <a:srgbClr val="000000">
                    <a:alpha val="43137"/>
                  </a:srgbClr>
                </a:outerShdw>
              </a:effectLst>
              <a:latin typeface="+mn-lt"/>
            </a:endParaRPr>
          </a:p>
        </p:txBody>
      </p:sp>
      <p:sp>
        <p:nvSpPr>
          <p:cNvPr id="3" name="Text Placeholder 2"/>
          <p:cNvSpPr txBox="1">
            <a:spLocks noGrp="1"/>
          </p:cNvSpPr>
          <p:nvPr>
            <p:ph idx="1"/>
          </p:nvPr>
        </p:nvSpPr>
        <p:spPr/>
        <p:txBody>
          <a:bodyPr wrap="square" anchor="ctr">
            <a:spAutoFit/>
          </a:bodyPr>
          <a:lstStyle>
            <a:def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FFFFFF"/>
                </a:solidFill>
                <a:latin typeface="Garamond" pitchFamily="18"/>
                <a:ea typeface="Lucida Sans Unicode" pitchFamily="2"/>
                <a:cs typeface="Lucida Sans Unicode" pitchFamily="2"/>
              </a:defRPr>
            </a:defPPr>
            <a:lvl1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FFFFFF"/>
                </a:solidFill>
                <a:latin typeface="Garamond" pitchFamily="18"/>
                <a:ea typeface="Lucida Sans Unicode" pitchFamily="2"/>
                <a:cs typeface="Lucida Sans Unicode" pitchFamily="2"/>
              </a:defRPr>
            </a:lvl1pPr>
            <a:lvl2pPr marL="742680" marR="0" lvl="1" indent="-285480" algn="l" rtl="0" hangingPunct="0">
              <a:lnSpc>
                <a:spcPct val="100000"/>
              </a:lnSpc>
              <a:spcBef>
                <a:spcPts val="697"/>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baseline="0">
                <a:ln>
                  <a:noFill/>
                </a:ln>
                <a:solidFill>
                  <a:srgbClr val="FFFFFF"/>
                </a:solidFill>
                <a:latin typeface="Garamond" pitchFamily="18"/>
                <a:ea typeface="Lucida Sans Unicode" pitchFamily="2"/>
                <a:cs typeface="Lucida Sans Unicode"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baseline="0">
                <a:ln>
                  <a:noFill/>
                </a:ln>
                <a:solidFill>
                  <a:srgbClr val="FFFFFF"/>
                </a:solidFill>
                <a:latin typeface="Garamond" pitchFamily="18"/>
                <a:ea typeface="Lucida Sans Unicode" pitchFamily="2"/>
                <a:cs typeface="Lucida Sans Unicode"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baseline="0">
                <a:ln>
                  <a:noFill/>
                </a:ln>
                <a:solidFill>
                  <a:srgbClr val="FFFFFF"/>
                </a:solidFill>
                <a:latin typeface="Garamond" pitchFamily="18"/>
                <a:ea typeface="Lucida Sans Unicode" pitchFamily="2"/>
                <a:cs typeface="Lucida Sans Unicode"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9pPr>
          </a:lstStyle>
          <a:p>
            <a:pPr marL="0" lvl="0" indent="0" algn="ctr">
              <a:buClr>
                <a:srgbClr val="000000"/>
              </a:buClr>
              <a:buSzPct val="45000"/>
            </a:pPr>
            <a:r>
              <a:rPr lang="en-US" dirty="0" smtClean="0">
                <a:latin typeface="+mn-lt"/>
              </a:rPr>
              <a:t>You </a:t>
            </a:r>
            <a:r>
              <a:rPr lang="en-US" i="1" dirty="0" smtClean="0">
                <a:latin typeface="+mn-lt"/>
              </a:rPr>
              <a:t>cannot</a:t>
            </a:r>
            <a:r>
              <a:rPr lang="en-US" dirty="0">
                <a:latin typeface="+mn-lt"/>
              </a:rPr>
              <a:t> </a:t>
            </a:r>
            <a:r>
              <a:rPr lang="en-US" dirty="0" smtClean="0">
                <a:latin typeface="+mn-lt"/>
              </a:rPr>
              <a:t>be anything you want to be, but you </a:t>
            </a:r>
            <a:r>
              <a:rPr lang="en-US" i="1" dirty="0" smtClean="0">
                <a:latin typeface="+mn-lt"/>
              </a:rPr>
              <a:t>can</a:t>
            </a:r>
            <a:r>
              <a:rPr lang="en-US" dirty="0" smtClean="0">
                <a:latin typeface="+mn-lt"/>
              </a:rPr>
              <a:t> be a lot more of who you already are</a:t>
            </a:r>
            <a:endParaRPr lang="en-US" dirty="0">
              <a:latin typeface="+mn-lt"/>
            </a:endParaRPr>
          </a:p>
        </p:txBody>
      </p:sp>
    </p:spTree>
    <p:extLst>
      <p:ext uri="{BB962C8B-B14F-4D97-AF65-F5344CB8AC3E}">
        <p14:creationId xmlns:p14="http://schemas.microsoft.com/office/powerpoint/2010/main" val="64361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a:defRPr/>
            </a:pPr>
            <a:r>
              <a:rPr lang="en-US" u="sng"/>
              <a:t>The Bottom Line</a:t>
            </a:r>
            <a:endParaRPr lang="en-US" sz="4000"/>
          </a:p>
        </p:txBody>
      </p:sp>
      <p:sp>
        <p:nvSpPr>
          <p:cNvPr id="59395" name="Rectangle 3"/>
          <p:cNvSpPr>
            <a:spLocks noGrp="1" noChangeArrowheads="1"/>
          </p:cNvSpPr>
          <p:nvPr>
            <p:ph type="body" idx="1"/>
          </p:nvPr>
        </p:nvSpPr>
        <p:spPr>
          <a:xfrm>
            <a:off x="381000" y="1981200"/>
            <a:ext cx="8458200" cy="4343400"/>
          </a:xfrm>
        </p:spPr>
        <p:txBody>
          <a:bodyPr/>
          <a:lstStyle/>
          <a:p>
            <a:pPr>
              <a:defRPr/>
            </a:pPr>
            <a:r>
              <a:rPr lang="en-US" sz="3600"/>
              <a:t>Strategy &amp; leadership are often the winning difference</a:t>
            </a:r>
          </a:p>
          <a:p>
            <a:pPr>
              <a:defRPr/>
            </a:pPr>
            <a:r>
              <a:rPr lang="en-US" sz="3600"/>
              <a:t>Vision inspires and aligns people</a:t>
            </a:r>
          </a:p>
          <a:p>
            <a:pPr>
              <a:defRPr/>
            </a:pPr>
            <a:r>
              <a:rPr lang="en-US" sz="3600"/>
              <a:t>Strategy is important, but implementation is critical</a:t>
            </a:r>
          </a:p>
          <a:p>
            <a:pPr algn="ctr">
              <a:buFont typeface="Wingdings" pitchFamily="2" charset="2"/>
              <a:buNone/>
              <a:defRPr/>
            </a:pPr>
            <a:endParaRPr lang="en-US" b="1">
              <a:solidFill>
                <a:schemeClr val="hlink"/>
              </a:solidFill>
            </a:endParaRPr>
          </a:p>
        </p:txBody>
      </p:sp>
      <p:sp>
        <p:nvSpPr>
          <p:cNvPr id="59396" name="Rectangle 4"/>
          <p:cNvSpPr>
            <a:spLocks noChangeArrowheads="1"/>
          </p:cNvSpPr>
          <p:nvPr/>
        </p:nvSpPr>
        <p:spPr bwMode="auto">
          <a:xfrm>
            <a:off x="304800" y="5486400"/>
            <a:ext cx="8382000" cy="6858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200" b="1" dirty="0">
                <a:solidFill>
                  <a:schemeClr val="hlink"/>
                </a:solidFill>
                <a:effectLst>
                  <a:outerShdw blurRad="38100" dist="38100" dir="2700000" algn="tl">
                    <a:srgbClr val="000000"/>
                  </a:outerShdw>
                </a:effectLst>
              </a:rPr>
              <a:t>Great leaders Link Vision and Strategy</a:t>
            </a:r>
          </a:p>
        </p:txBody>
      </p:sp>
    </p:spTree>
    <p:extLst>
      <p:ext uri="{BB962C8B-B14F-4D97-AF65-F5344CB8AC3E}">
        <p14:creationId xmlns:p14="http://schemas.microsoft.com/office/powerpoint/2010/main" val="282791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396"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a:defRPr/>
            </a:pPr>
            <a:r>
              <a:rPr lang="en-US" u="sng"/>
              <a:t>Strategic Leadership</a:t>
            </a:r>
            <a:endParaRPr lang="en-US" sz="4000"/>
          </a:p>
        </p:txBody>
      </p:sp>
      <p:sp>
        <p:nvSpPr>
          <p:cNvPr id="43011" name="Rectangle 3"/>
          <p:cNvSpPr>
            <a:spLocks noGrp="1" noChangeArrowheads="1"/>
          </p:cNvSpPr>
          <p:nvPr>
            <p:ph type="body" idx="1"/>
          </p:nvPr>
        </p:nvSpPr>
        <p:spPr>
          <a:xfrm>
            <a:off x="228600" y="1524000"/>
            <a:ext cx="8534400" cy="4648200"/>
          </a:xfrm>
        </p:spPr>
        <p:txBody>
          <a:bodyPr/>
          <a:lstStyle/>
          <a:p>
            <a:pPr>
              <a:defRPr/>
            </a:pPr>
            <a:r>
              <a:rPr lang="en-US" sz="4000"/>
              <a:t>Strategic Leadership relates:</a:t>
            </a:r>
          </a:p>
          <a:p>
            <a:pPr>
              <a:defRPr/>
            </a:pPr>
            <a:endParaRPr lang="en-US" sz="2400"/>
          </a:p>
          <a:p>
            <a:pPr lvl="1">
              <a:buFont typeface="Wingdings" pitchFamily="2" charset="2"/>
              <a:buNone/>
              <a:defRPr/>
            </a:pPr>
            <a:r>
              <a:rPr lang="en-US" sz="3200"/>
              <a:t>	</a:t>
            </a:r>
            <a:r>
              <a:rPr lang="en-US" sz="4000"/>
              <a:t>Vision		Mission</a:t>
            </a:r>
          </a:p>
          <a:p>
            <a:pPr lvl="1">
              <a:buFont typeface="Wingdings" pitchFamily="2" charset="2"/>
              <a:buNone/>
              <a:defRPr/>
            </a:pPr>
            <a:endParaRPr lang="en-US" sz="2400"/>
          </a:p>
          <a:p>
            <a:pPr lvl="1">
              <a:buFont typeface="Wingdings" pitchFamily="2" charset="2"/>
              <a:buNone/>
              <a:defRPr/>
            </a:pPr>
            <a:r>
              <a:rPr lang="en-US" sz="4000"/>
              <a:t>	Strategy		Implementation</a:t>
            </a:r>
          </a:p>
          <a:p>
            <a:pPr lvl="1">
              <a:buFont typeface="Wingdings" pitchFamily="2" charset="2"/>
              <a:buNone/>
              <a:defRPr/>
            </a:pPr>
            <a:endParaRPr lang="en-US" sz="4000"/>
          </a:p>
          <a:p>
            <a:pPr lvl="1" algn="ctr">
              <a:buFont typeface="Wingdings" pitchFamily="2" charset="2"/>
              <a:buNone/>
              <a:defRPr/>
            </a:pPr>
            <a:endParaRPr lang="en-US" sz="3200" b="1">
              <a:solidFill>
                <a:schemeClr val="hlink"/>
              </a:solidFill>
            </a:endParaRPr>
          </a:p>
        </p:txBody>
      </p:sp>
      <p:sp>
        <p:nvSpPr>
          <p:cNvPr id="43016" name="Rectangle 8"/>
          <p:cNvSpPr>
            <a:spLocks noChangeArrowheads="1"/>
          </p:cNvSpPr>
          <p:nvPr/>
        </p:nvSpPr>
        <p:spPr bwMode="auto">
          <a:xfrm>
            <a:off x="304800" y="5334000"/>
            <a:ext cx="8382000" cy="6858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800" b="1" dirty="0">
                <a:solidFill>
                  <a:schemeClr val="hlink"/>
                </a:solidFill>
                <a:effectLst>
                  <a:outerShdw blurRad="38100" dist="38100" dir="2700000" algn="tl">
                    <a:srgbClr val="000000"/>
                  </a:outerShdw>
                </a:effectLst>
              </a:rPr>
              <a:t>Strategic Leadership Often Key to Success</a:t>
            </a:r>
          </a:p>
        </p:txBody>
      </p:sp>
    </p:spTree>
    <p:extLst>
      <p:ext uri="{BB962C8B-B14F-4D97-AF65-F5344CB8AC3E}">
        <p14:creationId xmlns:p14="http://schemas.microsoft.com/office/powerpoint/2010/main" val="841106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43016"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pPr>
              <a:defRPr/>
            </a:pPr>
            <a:r>
              <a:rPr lang="en-US" sz="4800" u="sng"/>
              <a:t>Strategy Making Process</a:t>
            </a:r>
          </a:p>
        </p:txBody>
      </p:sp>
      <p:sp>
        <p:nvSpPr>
          <p:cNvPr id="56323" name="Rectangle 3"/>
          <p:cNvSpPr>
            <a:spLocks noGrp="1" noChangeArrowheads="1"/>
          </p:cNvSpPr>
          <p:nvPr>
            <p:ph type="body" idx="1"/>
          </p:nvPr>
        </p:nvSpPr>
        <p:spPr/>
        <p:txBody>
          <a:bodyPr/>
          <a:lstStyle/>
          <a:p>
            <a:pPr>
              <a:defRPr/>
            </a:pPr>
            <a:r>
              <a:rPr lang="en-US" sz="4000"/>
              <a:t>Making good strategy is both:</a:t>
            </a:r>
          </a:p>
          <a:p>
            <a:pPr lvl="1">
              <a:defRPr/>
            </a:pPr>
            <a:r>
              <a:rPr lang="en-US" sz="3600"/>
              <a:t>Longer &amp; Shorter Term</a:t>
            </a:r>
          </a:p>
          <a:p>
            <a:pPr lvl="1">
              <a:defRPr/>
            </a:pPr>
            <a:r>
              <a:rPr lang="en-US" sz="3600"/>
              <a:t>Proactive &amp; Reactive</a:t>
            </a:r>
          </a:p>
          <a:p>
            <a:pPr lvl="1">
              <a:defRPr/>
            </a:pPr>
            <a:r>
              <a:rPr lang="en-US" sz="3600"/>
              <a:t>Structured &amp; Fluid</a:t>
            </a:r>
          </a:p>
          <a:p>
            <a:pPr lvl="1">
              <a:defRPr/>
            </a:pPr>
            <a:r>
              <a:rPr lang="en-US" sz="3600"/>
              <a:t>Offensive &amp; Defensive</a:t>
            </a:r>
          </a:p>
          <a:p>
            <a:pPr lvl="1">
              <a:defRPr/>
            </a:pPr>
            <a:r>
              <a:rPr lang="en-US" sz="3600"/>
              <a:t>Periodic &amp; Continuous</a:t>
            </a:r>
          </a:p>
        </p:txBody>
      </p:sp>
    </p:spTree>
    <p:extLst>
      <p:ext uri="{BB962C8B-B14F-4D97-AF65-F5344CB8AC3E}">
        <p14:creationId xmlns:p14="http://schemas.microsoft.com/office/powerpoint/2010/main" val="3452516254"/>
      </p:ext>
    </p:extLst>
  </p:cSld>
  <p:clrMapOvr>
    <a:masterClrMapping/>
  </p:clrMapOvr>
  <p:transition>
    <p:cut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a:defRPr/>
            </a:pPr>
            <a:r>
              <a:rPr lang="en-US" u="sng"/>
              <a:t>Recipe for Making Strategy</a:t>
            </a:r>
          </a:p>
        </p:txBody>
      </p:sp>
      <p:sp>
        <p:nvSpPr>
          <p:cNvPr id="55299" name="Rectangle 3"/>
          <p:cNvSpPr>
            <a:spLocks noGrp="1" noChangeArrowheads="1"/>
          </p:cNvSpPr>
          <p:nvPr>
            <p:ph type="body" idx="1"/>
          </p:nvPr>
        </p:nvSpPr>
        <p:spPr/>
        <p:txBody>
          <a:bodyPr/>
          <a:lstStyle/>
          <a:p>
            <a:pPr>
              <a:defRPr/>
            </a:pPr>
            <a:r>
              <a:rPr lang="en-US" sz="3600"/>
              <a:t>Develop a strategic vision</a:t>
            </a:r>
          </a:p>
          <a:p>
            <a:pPr>
              <a:defRPr/>
            </a:pPr>
            <a:r>
              <a:rPr lang="en-US" sz="3600"/>
              <a:t>Set measurable objectives</a:t>
            </a:r>
          </a:p>
          <a:p>
            <a:pPr>
              <a:defRPr/>
            </a:pPr>
            <a:r>
              <a:rPr lang="en-US" sz="3600"/>
              <a:t>Craft a strategy to achieve them</a:t>
            </a:r>
          </a:p>
          <a:p>
            <a:pPr>
              <a:defRPr/>
            </a:pPr>
            <a:r>
              <a:rPr lang="en-US" sz="3600"/>
              <a:t>Implement &amp; execute the strategy</a:t>
            </a:r>
          </a:p>
          <a:p>
            <a:pPr>
              <a:defRPr/>
            </a:pPr>
            <a:r>
              <a:rPr lang="en-US" sz="3600"/>
              <a:t>Evaluate performance &amp; modify as necessary  </a:t>
            </a:r>
          </a:p>
        </p:txBody>
      </p:sp>
    </p:spTree>
    <p:extLst>
      <p:ext uri="{BB962C8B-B14F-4D97-AF65-F5344CB8AC3E}">
        <p14:creationId xmlns:p14="http://schemas.microsoft.com/office/powerpoint/2010/main" val="1674368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a:defRPr/>
            </a:pPr>
            <a:r>
              <a:rPr lang="en-US" u="sng"/>
              <a:t>Who Crafts Strategy</a:t>
            </a:r>
            <a:r>
              <a:rPr lang="en-US" sz="4800" u="sng"/>
              <a:t>?</a:t>
            </a:r>
          </a:p>
        </p:txBody>
      </p:sp>
      <p:sp>
        <p:nvSpPr>
          <p:cNvPr id="54275" name="Rectangle 3"/>
          <p:cNvSpPr>
            <a:spLocks noGrp="1" noChangeArrowheads="1"/>
          </p:cNvSpPr>
          <p:nvPr>
            <p:ph type="body" idx="1"/>
          </p:nvPr>
        </p:nvSpPr>
        <p:spPr>
          <a:xfrm>
            <a:off x="228600" y="1676400"/>
            <a:ext cx="8458200" cy="4525963"/>
          </a:xfrm>
        </p:spPr>
        <p:txBody>
          <a:bodyPr/>
          <a:lstStyle/>
          <a:p>
            <a:pPr>
              <a:defRPr/>
            </a:pPr>
            <a:r>
              <a:rPr lang="en-US" sz="3600"/>
              <a:t>CEO is ultimately responsible for strategy</a:t>
            </a:r>
          </a:p>
          <a:p>
            <a:pPr>
              <a:defRPr/>
            </a:pPr>
            <a:r>
              <a:rPr lang="en-US" sz="3600"/>
              <a:t>Senior executives lead the effort</a:t>
            </a:r>
          </a:p>
          <a:p>
            <a:pPr>
              <a:defRPr/>
            </a:pPr>
            <a:r>
              <a:rPr lang="en-US" sz="3600"/>
              <a:t>Division &amp; Product Heads have key roles</a:t>
            </a:r>
          </a:p>
          <a:p>
            <a:pPr>
              <a:defRPr/>
            </a:pPr>
            <a:r>
              <a:rPr lang="en-US" sz="3600"/>
              <a:t>Every manager contributes in their area</a:t>
            </a:r>
          </a:p>
          <a:p>
            <a:pPr>
              <a:defRPr/>
            </a:pPr>
            <a:endParaRPr lang="en-US" sz="1600"/>
          </a:p>
          <a:p>
            <a:pPr algn="ctr">
              <a:buFont typeface="Wingdings" pitchFamily="2" charset="2"/>
              <a:buNone/>
              <a:defRPr/>
            </a:pPr>
            <a:r>
              <a:rPr lang="en-US" b="1">
                <a:solidFill>
                  <a:schemeClr val="hlink"/>
                </a:solidFill>
              </a:rPr>
              <a:t>Give People a Stake in the Strategy</a:t>
            </a:r>
          </a:p>
          <a:p>
            <a:pPr algn="ctr">
              <a:buFont typeface="Wingdings" pitchFamily="2" charset="2"/>
              <a:buNone/>
              <a:defRPr/>
            </a:pPr>
            <a:r>
              <a:rPr lang="en-US" b="1">
                <a:solidFill>
                  <a:schemeClr val="hlink"/>
                </a:solidFill>
              </a:rPr>
              <a:t> They Will Be Responsible for Implementing</a:t>
            </a:r>
          </a:p>
        </p:txBody>
      </p:sp>
    </p:spTree>
    <p:extLst>
      <p:ext uri="{BB962C8B-B14F-4D97-AF65-F5344CB8AC3E}">
        <p14:creationId xmlns:p14="http://schemas.microsoft.com/office/powerpoint/2010/main" val="10540902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381000" y="533400"/>
            <a:ext cx="8153400" cy="1143000"/>
          </a:xfrm>
        </p:spPr>
        <p:txBody>
          <a:bodyPr/>
          <a:lstStyle/>
          <a:p>
            <a:pPr>
              <a:defRPr/>
            </a:pPr>
            <a:r>
              <a:rPr lang="en-US" u="sng"/>
              <a:t>Did Henry’s Themes Have?</a:t>
            </a:r>
            <a:endParaRPr lang="en-US" sz="4000"/>
          </a:p>
        </p:txBody>
      </p:sp>
      <p:sp>
        <p:nvSpPr>
          <p:cNvPr id="17411" name="Rectangle 3"/>
          <p:cNvSpPr>
            <a:spLocks noGrp="1" noChangeArrowheads="1"/>
          </p:cNvSpPr>
          <p:nvPr>
            <p:ph type="body" idx="1"/>
          </p:nvPr>
        </p:nvSpPr>
        <p:spPr>
          <a:xfrm>
            <a:off x="457200" y="1828800"/>
            <a:ext cx="8229600" cy="4525963"/>
          </a:xfrm>
        </p:spPr>
        <p:txBody>
          <a:bodyPr/>
          <a:lstStyle/>
          <a:p>
            <a:pPr>
              <a:defRPr/>
            </a:pPr>
            <a:r>
              <a:rPr lang="en-US"/>
              <a:t>Broad Appeal?</a:t>
            </a:r>
          </a:p>
          <a:p>
            <a:pPr>
              <a:defRPr/>
            </a:pPr>
            <a:r>
              <a:rPr lang="en-US"/>
              <a:t>Deal with Change?</a:t>
            </a:r>
          </a:p>
          <a:p>
            <a:pPr>
              <a:defRPr/>
            </a:pPr>
            <a:r>
              <a:rPr lang="en-US"/>
              <a:t>Encourage Faith &amp; Hope?</a:t>
            </a:r>
          </a:p>
          <a:p>
            <a:pPr>
              <a:defRPr/>
            </a:pPr>
            <a:r>
              <a:rPr lang="en-US"/>
              <a:t>Reflect High Ideas?</a:t>
            </a:r>
          </a:p>
          <a:p>
            <a:pPr>
              <a:defRPr/>
            </a:pPr>
            <a:r>
              <a:rPr lang="en-US"/>
              <a:t>Define the Destination &amp; the Journey?</a:t>
            </a:r>
          </a:p>
          <a:p>
            <a:pPr>
              <a:lnSpc>
                <a:spcPct val="20000"/>
              </a:lnSpc>
              <a:defRPr/>
            </a:pPr>
            <a:endParaRPr lang="en-US"/>
          </a:p>
          <a:p>
            <a:pPr algn="ctr">
              <a:buFont typeface="Wingdings" pitchFamily="2" charset="2"/>
              <a:buNone/>
              <a:defRPr/>
            </a:pPr>
            <a:r>
              <a:rPr lang="en-US" sz="3600">
                <a:solidFill>
                  <a:schemeClr val="hlink"/>
                </a:solidFill>
              </a:rPr>
              <a:t>How Did He Do It?  Give examples</a:t>
            </a:r>
            <a:r>
              <a:rPr lang="en-US" sz="3600"/>
              <a:t>.</a:t>
            </a:r>
            <a:endParaRPr lang="en-US"/>
          </a:p>
        </p:txBody>
      </p:sp>
    </p:spTree>
    <p:extLst>
      <p:ext uri="{BB962C8B-B14F-4D97-AF65-F5344CB8AC3E}">
        <p14:creationId xmlns:p14="http://schemas.microsoft.com/office/powerpoint/2010/main" val="22268420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idx="4294967295"/>
          </p:nvPr>
        </p:nvSpPr>
        <p:spPr>
          <a:xfrm>
            <a:off x="609600" y="1600200"/>
            <a:ext cx="5943600" cy="1493838"/>
          </a:xfrm>
        </p:spPr>
        <p:txBody>
          <a:bodyPr/>
          <a:lstStyle/>
          <a:p>
            <a:pPr algn="l"/>
            <a:r>
              <a:rPr lang="en-US" u="sng" dirty="0">
                <a:hlinkClick r:id="rId3"/>
              </a:rPr>
              <a:t>Leading in a Crisis:</a:t>
            </a:r>
            <a:br>
              <a:rPr lang="en-US" u="sng" dirty="0">
                <a:hlinkClick r:id="rId3"/>
              </a:rPr>
            </a:br>
            <a:r>
              <a:rPr lang="en-US" u="sng" dirty="0">
                <a:hlinkClick r:id="rId3"/>
              </a:rPr>
              <a:t>What It Takes</a:t>
            </a:r>
            <a:endParaRPr lang="en-US" sz="4000" dirty="0"/>
          </a:p>
        </p:txBody>
      </p:sp>
      <p:pic>
        <p:nvPicPr>
          <p:cNvPr id="2055" name="Picture 7" descr="Guiliani Cover"/>
          <p:cNvPicPr>
            <a:picLocks noChangeAspect="1" noChangeArrowheads="1"/>
          </p:cNvPicPr>
          <p:nvPr/>
        </p:nvPicPr>
        <p:blipFill>
          <a:blip r:embed="rId4" cstate="print"/>
          <a:srcRect/>
          <a:stretch>
            <a:fillRect/>
          </a:stretch>
        </p:blipFill>
        <p:spPr bwMode="auto">
          <a:xfrm>
            <a:off x="5029200" y="2819400"/>
            <a:ext cx="2543175" cy="3348038"/>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909837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en-US" u="sng"/>
              <a:t>What is a Crisis?</a:t>
            </a:r>
          </a:p>
        </p:txBody>
      </p:sp>
      <p:sp>
        <p:nvSpPr>
          <p:cNvPr id="35843" name="Rectangle 3"/>
          <p:cNvSpPr>
            <a:spLocks noGrp="1" noChangeArrowheads="1"/>
          </p:cNvSpPr>
          <p:nvPr>
            <p:ph type="body" idx="1"/>
          </p:nvPr>
        </p:nvSpPr>
        <p:spPr/>
        <p:txBody>
          <a:bodyPr/>
          <a:lstStyle/>
          <a:p>
            <a:pPr algn="ctr">
              <a:buFont typeface="Wingdings" pitchFamily="2" charset="2"/>
              <a:buNone/>
            </a:pPr>
            <a:r>
              <a:rPr lang="en-US" sz="4000"/>
              <a:t>Webster’s definition</a:t>
            </a:r>
          </a:p>
          <a:p>
            <a:endParaRPr lang="en-US"/>
          </a:p>
          <a:p>
            <a:pPr>
              <a:buFont typeface="Wingdings" pitchFamily="2" charset="2"/>
              <a:buNone/>
            </a:pPr>
            <a:r>
              <a:rPr lang="en-US" sz="4000">
                <a:solidFill>
                  <a:schemeClr val="hlink"/>
                </a:solidFill>
                <a:effectLst/>
              </a:rPr>
              <a:t>Crisis</a:t>
            </a:r>
            <a:r>
              <a:rPr lang="en-US" sz="4000"/>
              <a:t>- any situation that is decisive, critical, severe, or trying</a:t>
            </a:r>
          </a:p>
        </p:txBody>
      </p:sp>
    </p:spTree>
    <p:extLst>
      <p:ext uri="{BB962C8B-B14F-4D97-AF65-F5344CB8AC3E}">
        <p14:creationId xmlns:p14="http://schemas.microsoft.com/office/powerpoint/2010/main" val="16326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en-US" u="sng"/>
              <a:t>Opening Discussion Questions</a:t>
            </a:r>
          </a:p>
        </p:txBody>
      </p:sp>
      <p:sp>
        <p:nvSpPr>
          <p:cNvPr id="23555" name="Rectangle 3"/>
          <p:cNvSpPr>
            <a:spLocks noGrp="1" noChangeArrowheads="1"/>
          </p:cNvSpPr>
          <p:nvPr>
            <p:ph type="body" idx="1"/>
          </p:nvPr>
        </p:nvSpPr>
        <p:spPr>
          <a:xfrm>
            <a:off x="685800" y="1981200"/>
            <a:ext cx="8001000" cy="4114800"/>
          </a:xfrm>
        </p:spPr>
        <p:txBody>
          <a:bodyPr/>
          <a:lstStyle/>
          <a:p>
            <a:pPr>
              <a:lnSpc>
                <a:spcPct val="90000"/>
              </a:lnSpc>
            </a:pPr>
            <a:r>
              <a:rPr lang="en-US" sz="3600"/>
              <a:t>What factors made 9/11 a unique crisis?</a:t>
            </a:r>
          </a:p>
          <a:p>
            <a:pPr>
              <a:lnSpc>
                <a:spcPct val="90000"/>
              </a:lnSpc>
            </a:pPr>
            <a:endParaRPr lang="en-US" sz="3600"/>
          </a:p>
          <a:p>
            <a:pPr>
              <a:lnSpc>
                <a:spcPct val="90000"/>
              </a:lnSpc>
            </a:pPr>
            <a:r>
              <a:rPr lang="en-US" sz="3600"/>
              <a:t>What prepared New York City for 9/11?</a:t>
            </a:r>
          </a:p>
          <a:p>
            <a:pPr lvl="1">
              <a:lnSpc>
                <a:spcPct val="90000"/>
              </a:lnSpc>
              <a:buFont typeface="Wingdings" pitchFamily="2" charset="2"/>
              <a:buNone/>
            </a:pPr>
            <a:r>
              <a:rPr lang="en-US"/>
              <a:t>(Institutional factors)</a:t>
            </a:r>
          </a:p>
          <a:p>
            <a:pPr lvl="1">
              <a:lnSpc>
                <a:spcPct val="90000"/>
              </a:lnSpc>
            </a:pPr>
            <a:endParaRPr lang="en-US"/>
          </a:p>
          <a:p>
            <a:pPr>
              <a:lnSpc>
                <a:spcPct val="90000"/>
              </a:lnSpc>
            </a:pPr>
            <a:r>
              <a:rPr lang="en-US" sz="3600"/>
              <a:t>What prepared the Mayor for 9/11</a:t>
            </a:r>
            <a:r>
              <a:rPr lang="en-US"/>
              <a:t>?</a:t>
            </a:r>
          </a:p>
          <a:p>
            <a:pPr lvl="1">
              <a:lnSpc>
                <a:spcPct val="90000"/>
              </a:lnSpc>
              <a:buFont typeface="Wingdings" pitchFamily="2" charset="2"/>
              <a:buNone/>
            </a:pPr>
            <a:r>
              <a:rPr lang="en-US"/>
              <a:t>(Personal Factors)</a:t>
            </a:r>
          </a:p>
        </p:txBody>
      </p:sp>
    </p:spTree>
    <p:extLst>
      <p:ext uri="{BB962C8B-B14F-4D97-AF65-F5344CB8AC3E}">
        <p14:creationId xmlns:p14="http://schemas.microsoft.com/office/powerpoint/2010/main" val="354546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marL="838200" indent="-838200"/>
            <a:r>
              <a:rPr lang="en-US" u="sng"/>
              <a:t>What factors made 9/11 unique?</a:t>
            </a:r>
          </a:p>
        </p:txBody>
      </p:sp>
      <p:sp>
        <p:nvSpPr>
          <p:cNvPr id="28675" name="Rectangle 3"/>
          <p:cNvSpPr>
            <a:spLocks noGrp="1" noChangeArrowheads="1"/>
          </p:cNvSpPr>
          <p:nvPr>
            <p:ph type="body" idx="1"/>
          </p:nvPr>
        </p:nvSpPr>
        <p:spPr/>
        <p:txBody>
          <a:bodyPr/>
          <a:lstStyle/>
          <a:p>
            <a:endParaRPr lang="en-US"/>
          </a:p>
          <a:p>
            <a:endParaRPr lang="en-US"/>
          </a:p>
          <a:p>
            <a:endParaRPr lang="en-US"/>
          </a:p>
          <a:p>
            <a:endParaRPr lang="en-US"/>
          </a:p>
          <a:p>
            <a:endParaRPr lang="en-US"/>
          </a:p>
        </p:txBody>
      </p:sp>
    </p:spTree>
    <p:extLst>
      <p:ext uri="{BB962C8B-B14F-4D97-AF65-F5344CB8AC3E}">
        <p14:creationId xmlns:p14="http://schemas.microsoft.com/office/powerpoint/2010/main" val="4154673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wrap="square" anchor="ctr">
            <a:spAutoFit/>
          </a:bodyPr>
          <a:lstStyle>
            <a:defPPr lvl="0">
              <a:buNone/>
            </a:defPPr>
            <a:lvl1pPr lvl="0">
              <a:buNone/>
            </a:lvl1pPr>
          </a:lstStyle>
          <a:p>
            <a:pPr lvl="0"/>
            <a:r>
              <a:rPr lang="en-US" dirty="0" smtClean="0">
                <a:effectLst>
                  <a:outerShdw blurRad="38100" dist="38100" dir="2700000" algn="tl">
                    <a:srgbClr val="000000">
                      <a:alpha val="43137"/>
                    </a:srgbClr>
                  </a:outerShdw>
                </a:effectLst>
                <a:latin typeface="+mn-lt"/>
              </a:rPr>
              <a:t>Strengths</a:t>
            </a:r>
            <a:endParaRPr lang="en-US" dirty="0">
              <a:effectLst>
                <a:outerShdw blurRad="38100" dist="38100" dir="2700000" algn="tl">
                  <a:srgbClr val="000000">
                    <a:alpha val="43137"/>
                  </a:srgbClr>
                </a:outerShdw>
              </a:effectLst>
              <a:latin typeface="+mn-lt"/>
            </a:endParaRPr>
          </a:p>
        </p:txBody>
      </p:sp>
      <p:sp>
        <p:nvSpPr>
          <p:cNvPr id="3" name="Text Placeholder 2"/>
          <p:cNvSpPr txBox="1">
            <a:spLocks noGrp="1"/>
          </p:cNvSpPr>
          <p:nvPr>
            <p:ph idx="1"/>
          </p:nvPr>
        </p:nvSpPr>
        <p:spPr/>
        <p:txBody>
          <a:bodyPr wrap="square" anchor="ctr">
            <a:spAutoFit/>
          </a:bodyPr>
          <a:lstStyle>
            <a:def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FFFFFF"/>
                </a:solidFill>
                <a:latin typeface="Garamond" pitchFamily="18"/>
                <a:ea typeface="Lucida Sans Unicode" pitchFamily="2"/>
                <a:cs typeface="Lucida Sans Unicode" pitchFamily="2"/>
              </a:defRPr>
            </a:defPPr>
            <a:lvl1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FFFFFF"/>
                </a:solidFill>
                <a:latin typeface="Garamond" pitchFamily="18"/>
                <a:ea typeface="Lucida Sans Unicode" pitchFamily="2"/>
                <a:cs typeface="Lucida Sans Unicode" pitchFamily="2"/>
              </a:defRPr>
            </a:lvl1pPr>
            <a:lvl2pPr marL="742680" marR="0" lvl="1" indent="-285480" algn="l" rtl="0" hangingPunct="0">
              <a:lnSpc>
                <a:spcPct val="100000"/>
              </a:lnSpc>
              <a:spcBef>
                <a:spcPts val="697"/>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baseline="0">
                <a:ln>
                  <a:noFill/>
                </a:ln>
                <a:solidFill>
                  <a:srgbClr val="FFFFFF"/>
                </a:solidFill>
                <a:latin typeface="Garamond" pitchFamily="18"/>
                <a:ea typeface="Lucida Sans Unicode" pitchFamily="2"/>
                <a:cs typeface="Lucida Sans Unicode"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baseline="0">
                <a:ln>
                  <a:noFill/>
                </a:ln>
                <a:solidFill>
                  <a:srgbClr val="FFFFFF"/>
                </a:solidFill>
                <a:latin typeface="Garamond" pitchFamily="18"/>
                <a:ea typeface="Lucida Sans Unicode" pitchFamily="2"/>
                <a:cs typeface="Lucida Sans Unicode"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baseline="0">
                <a:ln>
                  <a:noFill/>
                </a:ln>
                <a:solidFill>
                  <a:srgbClr val="FFFFFF"/>
                </a:solidFill>
                <a:latin typeface="Garamond" pitchFamily="18"/>
                <a:ea typeface="Lucida Sans Unicode" pitchFamily="2"/>
                <a:cs typeface="Lucida Sans Unicode"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9pPr>
          </a:lstStyle>
          <a:p>
            <a:pPr marL="0" lvl="0" indent="0">
              <a:buClr>
                <a:srgbClr val="000000"/>
              </a:buClr>
              <a:buSzPct val="45000"/>
              <a:buFont typeface="Wingdings" pitchFamily="2"/>
              <a:buChar char=""/>
            </a:pPr>
            <a:r>
              <a:rPr lang="en-US" dirty="0" smtClean="0">
                <a:latin typeface="+mn-lt"/>
              </a:rPr>
              <a:t>Talent</a:t>
            </a:r>
          </a:p>
          <a:p>
            <a:pPr marL="399960" lvl="1" indent="0">
              <a:buSzPct val="45000"/>
              <a:buFont typeface="Wingdings" pitchFamily="2"/>
              <a:buChar char=""/>
            </a:pPr>
            <a:r>
              <a:rPr lang="en-US" dirty="0" smtClean="0">
                <a:latin typeface="+mn-lt"/>
              </a:rPr>
              <a:t>Innate</a:t>
            </a:r>
          </a:p>
          <a:p>
            <a:pPr marL="399960" lvl="1" indent="0">
              <a:buSzPct val="45000"/>
              <a:buFont typeface="Wingdings" pitchFamily="2"/>
              <a:buChar char=""/>
            </a:pPr>
            <a:r>
              <a:rPr lang="en-US" dirty="0" smtClean="0">
                <a:latin typeface="+mn-lt"/>
              </a:rPr>
              <a:t>Less likely to change</a:t>
            </a:r>
          </a:p>
          <a:p>
            <a:pPr marL="0" lvl="0" indent="0">
              <a:buClr>
                <a:srgbClr val="000000"/>
              </a:buClr>
              <a:buSzPct val="45000"/>
              <a:buFont typeface="Wingdings" pitchFamily="2"/>
              <a:buChar char=""/>
            </a:pPr>
            <a:endParaRPr lang="en-US" dirty="0">
              <a:latin typeface="+mn-lt"/>
            </a:endParaRPr>
          </a:p>
          <a:p>
            <a:pPr marL="0" lvl="0" indent="0">
              <a:buClr>
                <a:srgbClr val="000000"/>
              </a:buClr>
              <a:buSzPct val="45000"/>
              <a:buFont typeface="Wingdings" pitchFamily="2"/>
              <a:buChar char=""/>
            </a:pPr>
            <a:r>
              <a:rPr lang="en-US" dirty="0" smtClean="0">
                <a:latin typeface="+mn-lt"/>
              </a:rPr>
              <a:t>Investment (knowledge, skills, practice)</a:t>
            </a:r>
          </a:p>
          <a:p>
            <a:pPr marL="399960" lvl="1" indent="0">
              <a:buSzPct val="45000"/>
              <a:buFont typeface="Wingdings" pitchFamily="2"/>
              <a:buChar char=""/>
            </a:pPr>
            <a:r>
              <a:rPr lang="en-US" dirty="0" smtClean="0">
                <a:latin typeface="+mn-lt"/>
              </a:rPr>
              <a:t>Key components to tapping into those talents</a:t>
            </a:r>
            <a:endParaRPr lang="en-US" dirty="0">
              <a:latin typeface="+mn-lt"/>
            </a:endParaRPr>
          </a:p>
        </p:txBody>
      </p:sp>
    </p:spTree>
    <p:extLst>
      <p:ext uri="{BB962C8B-B14F-4D97-AF65-F5344CB8AC3E}">
        <p14:creationId xmlns:p14="http://schemas.microsoft.com/office/powerpoint/2010/main" val="98086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381000" y="685800"/>
            <a:ext cx="8458200" cy="1066800"/>
          </a:xfrm>
        </p:spPr>
        <p:txBody>
          <a:bodyPr/>
          <a:lstStyle/>
          <a:p>
            <a:r>
              <a:rPr lang="en-US" u="sng"/>
              <a:t>Unique Factors in 9/11 Crisis</a:t>
            </a:r>
            <a:endParaRPr lang="en-US" sz="4000"/>
          </a:p>
        </p:txBody>
      </p:sp>
      <p:sp>
        <p:nvSpPr>
          <p:cNvPr id="4099" name="Rectangle 3"/>
          <p:cNvSpPr>
            <a:spLocks noGrp="1" noChangeArrowheads="1"/>
          </p:cNvSpPr>
          <p:nvPr>
            <p:ph type="body" idx="1"/>
          </p:nvPr>
        </p:nvSpPr>
        <p:spPr>
          <a:xfrm>
            <a:off x="381000" y="1905000"/>
            <a:ext cx="8305800" cy="4191000"/>
          </a:xfrm>
        </p:spPr>
        <p:txBody>
          <a:bodyPr/>
          <a:lstStyle/>
          <a:p>
            <a:r>
              <a:rPr lang="en-US" sz="3600"/>
              <a:t>Size &amp; scope of disaster</a:t>
            </a:r>
          </a:p>
          <a:p>
            <a:r>
              <a:rPr lang="en-US" sz="3600"/>
              <a:t>Element of surprise &amp; shock</a:t>
            </a:r>
          </a:p>
          <a:p>
            <a:r>
              <a:rPr lang="en-US" sz="3600"/>
              <a:t>Violation of our safe space</a:t>
            </a:r>
          </a:p>
          <a:p>
            <a:r>
              <a:rPr lang="en-US" sz="3600"/>
              <a:t>Required local, state, and federal response</a:t>
            </a:r>
          </a:p>
          <a:p>
            <a:r>
              <a:rPr lang="en-US" sz="3600"/>
              <a:t>Public reduced to Maslow’s lowest level (food, shelter, security &amp; safety)</a:t>
            </a:r>
          </a:p>
        </p:txBody>
      </p:sp>
      <p:pic>
        <p:nvPicPr>
          <p:cNvPr id="4100" name="Picture 4" descr="rubble-at-ground-zero"/>
          <p:cNvPicPr>
            <a:picLocks noChangeAspect="1" noChangeArrowheads="1"/>
          </p:cNvPicPr>
          <p:nvPr/>
        </p:nvPicPr>
        <p:blipFill>
          <a:blip r:embed="rId3" cstate="print"/>
          <a:srcRect/>
          <a:stretch>
            <a:fillRect/>
          </a:stretch>
        </p:blipFill>
        <p:spPr bwMode="auto">
          <a:xfrm>
            <a:off x="6096000" y="1981200"/>
            <a:ext cx="2514600" cy="188595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4821371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en-US" u="sng"/>
              <a:t>What Prepared NYC for 9/11?</a:t>
            </a:r>
          </a:p>
        </p:txBody>
      </p:sp>
      <p:sp>
        <p:nvSpPr>
          <p:cNvPr id="29699" name="Rectangle 3"/>
          <p:cNvSpPr>
            <a:spLocks noGrp="1" noChangeArrowheads="1"/>
          </p:cNvSpPr>
          <p:nvPr>
            <p:ph type="body" idx="1"/>
          </p:nvPr>
        </p:nvSpPr>
        <p:spPr/>
        <p:txBody>
          <a:bodyPr/>
          <a:lstStyle/>
          <a:p>
            <a:pPr algn="ctr">
              <a:buFont typeface="Wingdings" pitchFamily="2" charset="2"/>
              <a:buNone/>
            </a:pPr>
            <a:r>
              <a:rPr lang="en-US" sz="3600" u="sng">
                <a:solidFill>
                  <a:schemeClr val="hlink"/>
                </a:solidFill>
              </a:rPr>
              <a:t>Institutional Factors</a:t>
            </a:r>
          </a:p>
          <a:p>
            <a:pPr>
              <a:buFont typeface="Wingdings" pitchFamily="2" charset="2"/>
              <a:buNone/>
            </a:pPr>
            <a:endParaRPr lang="en-US"/>
          </a:p>
        </p:txBody>
      </p:sp>
    </p:spTree>
    <p:extLst>
      <p:ext uri="{BB962C8B-B14F-4D97-AF65-F5344CB8AC3E}">
        <p14:creationId xmlns:p14="http://schemas.microsoft.com/office/powerpoint/2010/main" val="35450086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04800" y="304800"/>
            <a:ext cx="8305800" cy="1219200"/>
          </a:xfrm>
        </p:spPr>
        <p:txBody>
          <a:bodyPr/>
          <a:lstStyle/>
          <a:p>
            <a:r>
              <a:rPr lang="en-US" u="sng"/>
              <a:t>What Prepared NYC for 9/11?</a:t>
            </a:r>
            <a:endParaRPr lang="en-US" sz="4000"/>
          </a:p>
        </p:txBody>
      </p:sp>
      <p:sp>
        <p:nvSpPr>
          <p:cNvPr id="5123" name="Rectangle 3"/>
          <p:cNvSpPr>
            <a:spLocks noGrp="1" noChangeArrowheads="1"/>
          </p:cNvSpPr>
          <p:nvPr>
            <p:ph type="body" idx="1"/>
          </p:nvPr>
        </p:nvSpPr>
        <p:spPr>
          <a:xfrm>
            <a:off x="381000" y="1447800"/>
            <a:ext cx="8153400" cy="4038600"/>
          </a:xfrm>
        </p:spPr>
        <p:txBody>
          <a:bodyPr/>
          <a:lstStyle/>
          <a:p>
            <a:pPr>
              <a:buFont typeface="Wingdings" pitchFamily="2" charset="2"/>
              <a:buNone/>
            </a:pPr>
            <a:r>
              <a:rPr lang="en-US" u="sng">
                <a:solidFill>
                  <a:schemeClr val="hlink"/>
                </a:solidFill>
              </a:rPr>
              <a:t>Institutional Factors</a:t>
            </a:r>
          </a:p>
          <a:p>
            <a:pPr>
              <a:lnSpc>
                <a:spcPct val="140000"/>
              </a:lnSpc>
            </a:pPr>
            <a:r>
              <a:rPr lang="en-US"/>
              <a:t>Experience with 1993 WTC bombing</a:t>
            </a:r>
          </a:p>
          <a:p>
            <a:r>
              <a:rPr lang="en-US"/>
              <a:t>Creation of Office of Emergency Management</a:t>
            </a:r>
          </a:p>
          <a:p>
            <a:r>
              <a:rPr lang="en-US"/>
              <a:t>Pre-delegation of authority to act</a:t>
            </a:r>
          </a:p>
          <a:p>
            <a:r>
              <a:rPr lang="en-US"/>
              <a:t>Eight years of emergency drills</a:t>
            </a:r>
          </a:p>
          <a:p>
            <a:endParaRPr lang="en-US"/>
          </a:p>
        </p:txBody>
      </p:sp>
      <p:pic>
        <p:nvPicPr>
          <p:cNvPr id="5124" name="Picture 4" descr="rescue-firemen"/>
          <p:cNvPicPr>
            <a:picLocks noChangeAspect="1" noChangeArrowheads="1"/>
          </p:cNvPicPr>
          <p:nvPr/>
        </p:nvPicPr>
        <p:blipFill>
          <a:blip r:embed="rId3" cstate="print"/>
          <a:srcRect/>
          <a:stretch>
            <a:fillRect/>
          </a:stretch>
        </p:blipFill>
        <p:spPr bwMode="auto">
          <a:xfrm>
            <a:off x="6172200" y="4038600"/>
            <a:ext cx="2057400" cy="22860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406275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en-US" sz="4000" u="sng"/>
              <a:t>What Prepared </a:t>
            </a:r>
            <a:br>
              <a:rPr lang="en-US" sz="4000" u="sng"/>
            </a:br>
            <a:r>
              <a:rPr lang="en-US" sz="4000" u="sng"/>
              <a:t>the Mayor for 9/11?</a:t>
            </a:r>
          </a:p>
        </p:txBody>
      </p:sp>
      <p:sp>
        <p:nvSpPr>
          <p:cNvPr id="30723" name="Rectangle 3"/>
          <p:cNvSpPr>
            <a:spLocks noGrp="1" noChangeArrowheads="1"/>
          </p:cNvSpPr>
          <p:nvPr>
            <p:ph type="body" idx="1"/>
          </p:nvPr>
        </p:nvSpPr>
        <p:spPr/>
        <p:txBody>
          <a:bodyPr/>
          <a:lstStyle/>
          <a:p>
            <a:pPr algn="ctr">
              <a:buFont typeface="Wingdings" pitchFamily="2" charset="2"/>
              <a:buNone/>
            </a:pPr>
            <a:r>
              <a:rPr lang="en-US" sz="3600" u="sng">
                <a:solidFill>
                  <a:schemeClr val="hlink"/>
                </a:solidFill>
              </a:rPr>
              <a:t>Personal Factors</a:t>
            </a:r>
          </a:p>
        </p:txBody>
      </p:sp>
    </p:spTree>
    <p:extLst>
      <p:ext uri="{BB962C8B-B14F-4D97-AF65-F5344CB8AC3E}">
        <p14:creationId xmlns:p14="http://schemas.microsoft.com/office/powerpoint/2010/main" val="42072457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152400" y="762000"/>
            <a:ext cx="5105400" cy="990600"/>
          </a:xfrm>
        </p:spPr>
        <p:txBody>
          <a:bodyPr/>
          <a:lstStyle/>
          <a:p>
            <a:pPr algn="l"/>
            <a:r>
              <a:rPr lang="en-US" u="sng"/>
              <a:t>What Prepared </a:t>
            </a:r>
            <a:br>
              <a:rPr lang="en-US" u="sng"/>
            </a:br>
            <a:r>
              <a:rPr lang="en-US" u="sng"/>
              <a:t>the Mayor for 9/11?</a:t>
            </a:r>
            <a:endParaRPr lang="en-US"/>
          </a:p>
        </p:txBody>
      </p:sp>
      <p:sp>
        <p:nvSpPr>
          <p:cNvPr id="6147" name="Rectangle 3"/>
          <p:cNvSpPr>
            <a:spLocks noGrp="1" noChangeArrowheads="1"/>
          </p:cNvSpPr>
          <p:nvPr>
            <p:ph type="body" idx="1"/>
          </p:nvPr>
        </p:nvSpPr>
        <p:spPr>
          <a:xfrm>
            <a:off x="228600" y="2286000"/>
            <a:ext cx="8458200" cy="4191000"/>
          </a:xfrm>
        </p:spPr>
        <p:txBody>
          <a:bodyPr/>
          <a:lstStyle/>
          <a:p>
            <a:pPr>
              <a:buFont typeface="Wingdings" pitchFamily="2" charset="2"/>
              <a:buNone/>
            </a:pPr>
            <a:r>
              <a:rPr lang="en-US" u="sng">
                <a:solidFill>
                  <a:schemeClr val="hlink"/>
                </a:solidFill>
              </a:rPr>
              <a:t>Personal Factors</a:t>
            </a:r>
          </a:p>
          <a:p>
            <a:r>
              <a:rPr lang="en-US">
                <a:solidFill>
                  <a:schemeClr val="hlink"/>
                </a:solidFill>
              </a:rPr>
              <a:t>Strategic/systems thinker</a:t>
            </a:r>
            <a:r>
              <a:rPr lang="en-US"/>
              <a:t> (former U.S. Attorney)</a:t>
            </a:r>
          </a:p>
          <a:p>
            <a:r>
              <a:rPr lang="en-US">
                <a:solidFill>
                  <a:schemeClr val="hlink"/>
                </a:solidFill>
              </a:rPr>
              <a:t>Perseverance/Drive</a:t>
            </a:r>
          </a:p>
          <a:p>
            <a:r>
              <a:rPr lang="en-US">
                <a:solidFill>
                  <a:schemeClr val="hlink"/>
                </a:solidFill>
              </a:rPr>
              <a:t>Ability to take the heat</a:t>
            </a:r>
            <a:r>
              <a:rPr lang="en-US"/>
              <a:t> (prior OEM criticism)</a:t>
            </a:r>
          </a:p>
          <a:p>
            <a:r>
              <a:rPr lang="en-US">
                <a:solidFill>
                  <a:schemeClr val="hlink"/>
                </a:solidFill>
              </a:rPr>
              <a:t>Experience with multiple crises</a:t>
            </a:r>
            <a:r>
              <a:rPr lang="en-US"/>
              <a:t> (TWA, Louima, School Chancellor)</a:t>
            </a:r>
          </a:p>
          <a:p>
            <a:r>
              <a:rPr lang="en-US">
                <a:solidFill>
                  <a:schemeClr val="hlink"/>
                </a:solidFill>
              </a:rPr>
              <a:t>Lame Duck-</a:t>
            </a:r>
            <a:r>
              <a:rPr lang="en-US"/>
              <a:t> high credibility, no agenda</a:t>
            </a:r>
          </a:p>
        </p:txBody>
      </p:sp>
      <p:pic>
        <p:nvPicPr>
          <p:cNvPr id="6149" name="Picture 5" descr="Guiliani 3"/>
          <p:cNvPicPr>
            <a:picLocks noChangeAspect="1" noChangeArrowheads="1"/>
          </p:cNvPicPr>
          <p:nvPr/>
        </p:nvPicPr>
        <p:blipFill>
          <a:blip r:embed="rId3" cstate="print"/>
          <a:srcRect/>
          <a:stretch>
            <a:fillRect/>
          </a:stretch>
        </p:blipFill>
        <p:spPr bwMode="auto">
          <a:xfrm>
            <a:off x="5486400" y="533400"/>
            <a:ext cx="1852613" cy="2333625"/>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93396040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r>
              <a:rPr lang="en-US" u="sng"/>
              <a:t>Thought for the Day</a:t>
            </a:r>
            <a:endParaRPr lang="en-US" sz="4000"/>
          </a:p>
        </p:txBody>
      </p:sp>
      <p:sp>
        <p:nvSpPr>
          <p:cNvPr id="7171" name="Rectangle 3"/>
          <p:cNvSpPr>
            <a:spLocks noGrp="1" noChangeArrowheads="1"/>
          </p:cNvSpPr>
          <p:nvPr>
            <p:ph type="body" idx="1"/>
          </p:nvPr>
        </p:nvSpPr>
        <p:spPr>
          <a:xfrm>
            <a:off x="381000" y="1828800"/>
            <a:ext cx="8229600" cy="4525963"/>
          </a:xfrm>
        </p:spPr>
        <p:txBody>
          <a:bodyPr/>
          <a:lstStyle/>
          <a:p>
            <a:pPr algn="ctr">
              <a:buFont typeface="Wingdings" pitchFamily="2" charset="2"/>
              <a:buNone/>
            </a:pPr>
            <a:r>
              <a:rPr lang="en-US" u="sng"/>
              <a:t>On Performance Under Stress</a:t>
            </a:r>
          </a:p>
          <a:p>
            <a:endParaRPr lang="en-US" sz="900"/>
          </a:p>
          <a:p>
            <a:pPr>
              <a:buFont typeface="Wingdings" pitchFamily="2" charset="2"/>
              <a:buNone/>
            </a:pPr>
            <a:r>
              <a:rPr lang="en-US"/>
              <a:t>“Put people in a new situation, a foreign environment, and you’re taking away about 100 points of their I.Q.  And not all of us have 100 points to lose”</a:t>
            </a:r>
          </a:p>
          <a:p>
            <a:pPr>
              <a:buFont typeface="Wingdings" pitchFamily="2" charset="2"/>
              <a:buNone/>
            </a:pPr>
            <a:r>
              <a:rPr lang="en-US"/>
              <a:t>				U.S. Army Ranger Officer</a:t>
            </a:r>
          </a:p>
        </p:txBody>
      </p:sp>
      <p:pic>
        <p:nvPicPr>
          <p:cNvPr id="7173" name="Picture 5" descr="ranger"/>
          <p:cNvPicPr>
            <a:picLocks noChangeAspect="1" noChangeArrowheads="1"/>
          </p:cNvPicPr>
          <p:nvPr/>
        </p:nvPicPr>
        <p:blipFill>
          <a:blip r:embed="rId3" cstate="print"/>
          <a:srcRect/>
          <a:stretch>
            <a:fillRect/>
          </a:stretch>
        </p:blipFill>
        <p:spPr bwMode="auto">
          <a:xfrm>
            <a:off x="4114800" y="5257800"/>
            <a:ext cx="2085975" cy="97155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5736075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r>
              <a:rPr lang="en-US" u="sng"/>
              <a:t>Direct Effects of Stress</a:t>
            </a:r>
            <a:endParaRPr lang="en-US" sz="4000"/>
          </a:p>
        </p:txBody>
      </p:sp>
      <p:sp>
        <p:nvSpPr>
          <p:cNvPr id="9219" name="Rectangle 3"/>
          <p:cNvSpPr>
            <a:spLocks noGrp="1" noChangeArrowheads="1"/>
          </p:cNvSpPr>
          <p:nvPr>
            <p:ph type="body" idx="1"/>
          </p:nvPr>
        </p:nvSpPr>
        <p:spPr/>
        <p:txBody>
          <a:bodyPr/>
          <a:lstStyle/>
          <a:p>
            <a:endParaRPr lang="en-US"/>
          </a:p>
          <a:p>
            <a:endParaRPr lang="en-US"/>
          </a:p>
          <a:p>
            <a:pPr algn="ctr">
              <a:buFont typeface="Wingdings" pitchFamily="2" charset="2"/>
              <a:buNone/>
            </a:pPr>
            <a:endParaRPr lang="en-US"/>
          </a:p>
        </p:txBody>
      </p:sp>
      <p:pic>
        <p:nvPicPr>
          <p:cNvPr id="9220" name="Picture 4" descr="~AUT0000"/>
          <p:cNvPicPr>
            <a:picLocks noChangeAspect="1" noChangeArrowheads="1"/>
          </p:cNvPicPr>
          <p:nvPr/>
        </p:nvPicPr>
        <p:blipFill>
          <a:blip r:embed="rId3" cstate="print"/>
          <a:srcRect l="1994" t="4405" r="10222" b="4974"/>
          <a:stretch>
            <a:fillRect/>
          </a:stretch>
        </p:blipFill>
        <p:spPr bwMode="auto">
          <a:xfrm>
            <a:off x="1143000" y="1371600"/>
            <a:ext cx="6934200" cy="5200650"/>
          </a:xfrm>
          <a:prstGeom prst="rect">
            <a:avLst/>
          </a:prstGeom>
          <a:noFill/>
          <a:ln w="9525">
            <a:solidFill>
              <a:schemeClr val="accent1"/>
            </a:solidFill>
            <a:miter lim="800000"/>
            <a:headEnd/>
            <a:tailEnd/>
          </a:ln>
          <a:effectLst>
            <a:outerShdw dist="107763" dir="2700000" algn="ctr" rotWithShape="0">
              <a:schemeClr val="bg2">
                <a:alpha val="50000"/>
              </a:schemeClr>
            </a:outerShdw>
          </a:effectLst>
        </p:spPr>
      </p:pic>
    </p:spTree>
    <p:extLst>
      <p:ext uri="{BB962C8B-B14F-4D97-AF65-F5344CB8AC3E}">
        <p14:creationId xmlns:p14="http://schemas.microsoft.com/office/powerpoint/2010/main" val="35173857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381000" y="381000"/>
            <a:ext cx="8153400" cy="1143000"/>
          </a:xfrm>
        </p:spPr>
        <p:txBody>
          <a:bodyPr/>
          <a:lstStyle/>
          <a:p>
            <a:r>
              <a:rPr lang="en-US" u="sng"/>
              <a:t>Decisionmaking Under Stress</a:t>
            </a:r>
            <a:endParaRPr lang="en-US" sz="4000"/>
          </a:p>
        </p:txBody>
      </p:sp>
      <p:sp>
        <p:nvSpPr>
          <p:cNvPr id="8195" name="Rectangle 3"/>
          <p:cNvSpPr>
            <a:spLocks noGrp="1" noChangeArrowheads="1"/>
          </p:cNvSpPr>
          <p:nvPr>
            <p:ph type="body" idx="1"/>
          </p:nvPr>
        </p:nvSpPr>
        <p:spPr>
          <a:xfrm>
            <a:off x="685800" y="1600200"/>
            <a:ext cx="7772400" cy="4114800"/>
          </a:xfrm>
        </p:spPr>
        <p:txBody>
          <a:bodyPr/>
          <a:lstStyle/>
          <a:p>
            <a:r>
              <a:rPr lang="en-US"/>
              <a:t>Studies of firefighters, Navy commanders, pilots and EMTs show:</a:t>
            </a:r>
          </a:p>
          <a:p>
            <a:pPr lvl="1"/>
            <a:r>
              <a:rPr lang="en-US" sz="3200">
                <a:solidFill>
                  <a:schemeClr val="hlink"/>
                </a:solidFill>
              </a:rPr>
              <a:t>Reliance on pattern recognition</a:t>
            </a:r>
            <a:r>
              <a:rPr lang="en-US" sz="3200"/>
              <a:t> in response (“this is most like ______”)</a:t>
            </a:r>
          </a:p>
          <a:p>
            <a:pPr lvl="1"/>
            <a:r>
              <a:rPr lang="en-US" sz="3200">
                <a:solidFill>
                  <a:schemeClr val="hlink"/>
                </a:solidFill>
              </a:rPr>
              <a:t>Rapid review of alternatives</a:t>
            </a:r>
            <a:r>
              <a:rPr lang="en-US" sz="3200"/>
              <a:t> outperforms careful analysis</a:t>
            </a:r>
          </a:p>
          <a:p>
            <a:pPr lvl="1"/>
            <a:r>
              <a:rPr lang="en-US" sz="3200">
                <a:solidFill>
                  <a:schemeClr val="hlink"/>
                </a:solidFill>
              </a:rPr>
              <a:t>Preparation is crucially important</a:t>
            </a:r>
          </a:p>
          <a:p>
            <a:pPr lvl="1" algn="ctr">
              <a:buFont typeface="Wingdings" pitchFamily="2" charset="2"/>
              <a:buNone/>
            </a:pPr>
            <a:r>
              <a:rPr lang="en-US" sz="4000" b="1">
                <a:solidFill>
                  <a:schemeClr val="hlink"/>
                </a:solidFill>
              </a:rPr>
              <a:t>“Intuition is reason in a hurry”</a:t>
            </a:r>
            <a:endParaRPr lang="en-US" sz="4000">
              <a:solidFill>
                <a:schemeClr val="hlink"/>
              </a:solidFill>
            </a:endParaRPr>
          </a:p>
        </p:txBody>
      </p:sp>
    </p:spTree>
    <p:extLst>
      <p:ext uri="{BB962C8B-B14F-4D97-AF65-F5344CB8AC3E}">
        <p14:creationId xmlns:p14="http://schemas.microsoft.com/office/powerpoint/2010/main" val="366294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r>
              <a:rPr lang="en-US" u="sng"/>
              <a:t>Experience Affects</a:t>
            </a:r>
            <a:br>
              <a:rPr lang="en-US" u="sng"/>
            </a:br>
            <a:r>
              <a:rPr lang="en-US" u="sng"/>
              <a:t> Performance Under Stress</a:t>
            </a:r>
            <a:endParaRPr lang="en-US" sz="4000"/>
          </a:p>
        </p:txBody>
      </p:sp>
      <p:sp>
        <p:nvSpPr>
          <p:cNvPr id="10243" name="Rectangle 3"/>
          <p:cNvSpPr>
            <a:spLocks noGrp="1" noChangeArrowheads="1"/>
          </p:cNvSpPr>
          <p:nvPr>
            <p:ph type="body" idx="1"/>
          </p:nvPr>
        </p:nvSpPr>
        <p:spPr/>
        <p:txBody>
          <a:bodyPr/>
          <a:lstStyle/>
          <a:p>
            <a:endParaRPr lang="en-US"/>
          </a:p>
          <a:p>
            <a:endParaRPr lang="en-US"/>
          </a:p>
          <a:p>
            <a:pPr algn="ctr">
              <a:buFont typeface="Wingdings" pitchFamily="2" charset="2"/>
              <a:buNone/>
            </a:pPr>
            <a:endParaRPr lang="en-US"/>
          </a:p>
        </p:txBody>
      </p:sp>
      <p:pic>
        <p:nvPicPr>
          <p:cNvPr id="10244" name="Picture 4" descr="~AUT0001"/>
          <p:cNvPicPr>
            <a:picLocks noChangeAspect="1" noChangeArrowheads="1"/>
          </p:cNvPicPr>
          <p:nvPr/>
        </p:nvPicPr>
        <p:blipFill>
          <a:blip r:embed="rId3" cstate="print"/>
          <a:srcRect l="11494" t="20567" r="9195" b="3494"/>
          <a:stretch>
            <a:fillRect/>
          </a:stretch>
        </p:blipFill>
        <p:spPr bwMode="auto">
          <a:xfrm>
            <a:off x="1219200" y="1752600"/>
            <a:ext cx="6858000" cy="4770438"/>
          </a:xfrm>
          <a:prstGeom prst="rect">
            <a:avLst/>
          </a:prstGeom>
          <a:noFill/>
          <a:ln w="9525">
            <a:solidFill>
              <a:schemeClr val="accent1"/>
            </a:solidFill>
            <a:miter lim="800000"/>
            <a:headEnd/>
            <a:tailEnd/>
          </a:ln>
          <a:effectLst>
            <a:outerShdw dist="107763" dir="2700000" algn="ctr" rotWithShape="0">
              <a:schemeClr val="bg2">
                <a:alpha val="50000"/>
              </a:schemeClr>
            </a:outerShdw>
          </a:effectLst>
        </p:spPr>
      </p:pic>
    </p:spTree>
    <p:extLst>
      <p:ext uri="{BB962C8B-B14F-4D97-AF65-F5344CB8AC3E}">
        <p14:creationId xmlns:p14="http://schemas.microsoft.com/office/powerpoint/2010/main" val="26494681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ctrTitle"/>
          </p:nvPr>
        </p:nvSpPr>
        <p:spPr/>
        <p:txBody>
          <a:bodyPr/>
          <a:lstStyle/>
          <a:p>
            <a:r>
              <a:rPr lang="en-US" sz="4400" u="sng" dirty="0">
                <a:hlinkClick r:id="rId3"/>
              </a:rPr>
              <a:t>Rudy Giuliani:</a:t>
            </a:r>
            <a:br>
              <a:rPr lang="en-US" sz="4400" u="sng" dirty="0">
                <a:hlinkClick r:id="rId3"/>
              </a:rPr>
            </a:br>
            <a:r>
              <a:rPr lang="en-US" sz="4400" u="sng" dirty="0">
                <a:hlinkClick r:id="rId3"/>
              </a:rPr>
              <a:t>The Man and His Moment</a:t>
            </a:r>
            <a:endParaRPr lang="en-US" sz="4400" u="sng" dirty="0"/>
          </a:p>
        </p:txBody>
      </p:sp>
      <p:sp>
        <p:nvSpPr>
          <p:cNvPr id="33797" name="Rectangle 5"/>
          <p:cNvSpPr>
            <a:spLocks noGrp="1" noChangeArrowheads="1"/>
          </p:cNvSpPr>
          <p:nvPr>
            <p:ph type="subTitle" idx="1"/>
          </p:nvPr>
        </p:nvSpPr>
        <p:spPr/>
        <p:txBody>
          <a:bodyPr/>
          <a:lstStyle/>
          <a:p>
            <a:pPr>
              <a:lnSpc>
                <a:spcPct val="90000"/>
              </a:lnSpc>
            </a:pPr>
            <a:r>
              <a:rPr lang="en-US"/>
              <a:t>Leadership After September 11, 2001</a:t>
            </a:r>
          </a:p>
          <a:p>
            <a:pPr>
              <a:lnSpc>
                <a:spcPct val="90000"/>
              </a:lnSpc>
            </a:pPr>
            <a:r>
              <a:rPr lang="en-US" sz="2400"/>
              <a:t>Harvard University</a:t>
            </a:r>
          </a:p>
          <a:p>
            <a:pPr>
              <a:lnSpc>
                <a:spcPct val="90000"/>
              </a:lnSpc>
            </a:pPr>
            <a:r>
              <a:rPr lang="en-US" sz="2400"/>
              <a:t>John F. Kennedy School of Government</a:t>
            </a:r>
          </a:p>
          <a:p>
            <a:pPr>
              <a:lnSpc>
                <a:spcPct val="90000"/>
              </a:lnSpc>
            </a:pPr>
            <a:r>
              <a:rPr lang="en-US" sz="2400"/>
              <a:t>Run Time: 13:40</a:t>
            </a:r>
          </a:p>
        </p:txBody>
      </p:sp>
    </p:spTree>
    <p:extLst>
      <p:ext uri="{BB962C8B-B14F-4D97-AF65-F5344CB8AC3E}">
        <p14:creationId xmlns:p14="http://schemas.microsoft.com/office/powerpoint/2010/main" val="1334181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1235</TotalTime>
  <Words>6289</Words>
  <Application>Microsoft Office PowerPoint</Application>
  <PresentationFormat>On-screen Show (4:3)</PresentationFormat>
  <Paragraphs>919</Paragraphs>
  <Slides>134</Slides>
  <Notes>134</Notes>
  <HiddenSlides>0</HiddenSlides>
  <MMClips>0</MMClips>
  <ScaleCrop>false</ScaleCrop>
  <HeadingPairs>
    <vt:vector size="4" baseType="variant">
      <vt:variant>
        <vt:lpstr>Theme</vt:lpstr>
      </vt:variant>
      <vt:variant>
        <vt:i4>1</vt:i4>
      </vt:variant>
      <vt:variant>
        <vt:lpstr>Slide Titles</vt:lpstr>
      </vt:variant>
      <vt:variant>
        <vt:i4>134</vt:i4>
      </vt:variant>
    </vt:vector>
  </HeadingPairs>
  <TitlesOfParts>
    <vt:vector size="135" baseType="lpstr">
      <vt:lpstr>Slit</vt:lpstr>
      <vt:lpstr>PowerPoint Presentation</vt:lpstr>
      <vt:lpstr>PowerPoint Presentation</vt:lpstr>
      <vt:lpstr>PowerPoint Presentation</vt:lpstr>
      <vt:lpstr>PowerPoint Presentation</vt:lpstr>
      <vt:lpstr>Biases</vt:lpstr>
      <vt:lpstr>Biases</vt:lpstr>
      <vt:lpstr>PowerPoint Presentation</vt:lpstr>
      <vt:lpstr>Strengths</vt:lpstr>
      <vt:lpstr>Strengths</vt:lpstr>
      <vt:lpstr>Know Yourself</vt:lpstr>
      <vt:lpstr>PowerPoint Presentation</vt:lpstr>
      <vt:lpstr>Know Yourself</vt:lpstr>
      <vt:lpstr>Know Yourself</vt:lpstr>
      <vt:lpstr>PowerPoint Presentation</vt:lpstr>
      <vt:lpstr>PowerPoint Presentation</vt:lpstr>
      <vt:lpstr>PowerPoint Presentation</vt:lpstr>
      <vt:lpstr>PowerPoint Presentation</vt:lpstr>
      <vt:lpstr>PowerPoint Presentation</vt:lpstr>
      <vt:lpstr>Benefits of being an Initiator</vt:lpstr>
      <vt:lpstr>PowerPoint Presentation</vt:lpstr>
      <vt:lpstr>PowerPoint Presentation</vt:lpstr>
      <vt:lpstr>PowerPoint Presentation</vt:lpstr>
      <vt:lpstr>Improving/Maintaining Relationships</vt:lpstr>
      <vt:lpstr>PowerPoint Presentation</vt:lpstr>
      <vt:lpstr>PowerPoint Presentation</vt:lpstr>
      <vt:lpstr>Empathy</vt:lpstr>
      <vt:lpstr>PowerPoint Presentation</vt:lpstr>
      <vt:lpstr>The 8th Habit</vt:lpstr>
      <vt:lpstr>PowerPoint Presentation</vt:lpstr>
      <vt:lpstr>PowerPoint Presentation</vt:lpstr>
      <vt:lpstr>Communicating &amp; Persuading</vt:lpstr>
      <vt:lpstr>Agenda</vt:lpstr>
      <vt:lpstr>The Art of Persuasion</vt:lpstr>
      <vt:lpstr>Thought for the Day</vt:lpstr>
      <vt:lpstr>Three Keys to a Great Talk</vt:lpstr>
      <vt:lpstr>Greek Elements of Oratory</vt:lpstr>
      <vt:lpstr>Elements of Oratory (Cont.)</vt:lpstr>
      <vt:lpstr>Thought for the Day</vt:lpstr>
      <vt:lpstr>Elements of Oratory (Cont.)</vt:lpstr>
      <vt:lpstr>One Common Approach</vt:lpstr>
      <vt:lpstr>Narrative</vt:lpstr>
      <vt:lpstr>Finding Your Own Voice</vt:lpstr>
      <vt:lpstr>Martin Luther King, Jr.</vt:lpstr>
      <vt:lpstr>“I Have a Dream”</vt:lpstr>
      <vt:lpstr>“I Have a Dream”</vt:lpstr>
      <vt:lpstr>Composing A Talk</vt:lpstr>
      <vt:lpstr>Composing A Talk (Cont.)</vt:lpstr>
      <vt:lpstr>Tip #1 for a Great Presentation</vt:lpstr>
      <vt:lpstr>Tip #2 for  a Great Presentation</vt:lpstr>
      <vt:lpstr>Tip #3 for  a Great Presentation</vt:lpstr>
      <vt:lpstr>Tip #4 for  a Great Presentation</vt:lpstr>
      <vt:lpstr>Tip #5 for  a Great Presentation</vt:lpstr>
      <vt:lpstr>Tip #6 for  a Great Presentation</vt:lpstr>
      <vt:lpstr>Tip #7 for  a Great Presentation</vt:lpstr>
      <vt:lpstr>Tip #8 for  a Great Presentation</vt:lpstr>
      <vt:lpstr>Tip #9 for  a Great Presentation</vt:lpstr>
      <vt:lpstr>Tip #10 for  a Great Presentation</vt:lpstr>
      <vt:lpstr>Creating a Vision and Strategy</vt:lpstr>
      <vt:lpstr>Thought for the Day</vt:lpstr>
      <vt:lpstr>Domain of Strategic Leadership</vt:lpstr>
      <vt:lpstr>Strategic Leadership Is:</vt:lpstr>
      <vt:lpstr>Leadership Vision</vt:lpstr>
      <vt:lpstr>Nature of the Vision</vt:lpstr>
      <vt:lpstr>Common Themes of Vision</vt:lpstr>
      <vt:lpstr>Linking Vision With Values</vt:lpstr>
      <vt:lpstr>Core Values</vt:lpstr>
      <vt:lpstr>Leadership is Not Just Vision</vt:lpstr>
      <vt:lpstr>Mission</vt:lpstr>
      <vt:lpstr>Corporate Mission Statements</vt:lpstr>
      <vt:lpstr>What Are Strategies?</vt:lpstr>
      <vt:lpstr>Business Strategy Defined</vt:lpstr>
      <vt:lpstr>The Strategic Domain</vt:lpstr>
      <vt:lpstr>Three Key Questions?</vt:lpstr>
      <vt:lpstr>Another Thought for the Day</vt:lpstr>
      <vt:lpstr>Strategy Implementation</vt:lpstr>
      <vt:lpstr>Fine Tuning  Strategy Implementation</vt:lpstr>
      <vt:lpstr>Henry’s Battle at Agincourt</vt:lpstr>
      <vt:lpstr>Henry at Agincourt </vt:lpstr>
      <vt:lpstr>How Did Henry’s Vision?</vt:lpstr>
      <vt:lpstr>The Bottom Line</vt:lpstr>
      <vt:lpstr>Strategic Leadership</vt:lpstr>
      <vt:lpstr>Strategy Making Process</vt:lpstr>
      <vt:lpstr>Recipe for Making Strategy</vt:lpstr>
      <vt:lpstr>Who Crafts Strategy?</vt:lpstr>
      <vt:lpstr>Did Henry’s Themes Have?</vt:lpstr>
      <vt:lpstr>Leading in a Crisis: What It Takes</vt:lpstr>
      <vt:lpstr>What is a Crisis?</vt:lpstr>
      <vt:lpstr>Opening Discussion Questions</vt:lpstr>
      <vt:lpstr>What factors made 9/11 unique?</vt:lpstr>
      <vt:lpstr>Unique Factors in 9/11 Crisis</vt:lpstr>
      <vt:lpstr>What Prepared NYC for 9/11?</vt:lpstr>
      <vt:lpstr>What Prepared NYC for 9/11?</vt:lpstr>
      <vt:lpstr>What Prepared  the Mayor for 9/11?</vt:lpstr>
      <vt:lpstr>What Prepared  the Mayor for 9/11?</vt:lpstr>
      <vt:lpstr>Thought for the Day</vt:lpstr>
      <vt:lpstr>Direct Effects of Stress</vt:lpstr>
      <vt:lpstr>Decisionmaking Under Stress</vt:lpstr>
      <vt:lpstr>Experience Affects  Performance Under Stress</vt:lpstr>
      <vt:lpstr>Rudy Giuliani: The Man and His Moment</vt:lpstr>
      <vt:lpstr>Stand Up and Be Seen</vt:lpstr>
      <vt:lpstr>Lead By Example</vt:lpstr>
      <vt:lpstr>Stick to the Facts</vt:lpstr>
      <vt:lpstr>Mistakes Aren’t Irreversible</vt:lpstr>
      <vt:lpstr>Thought for the Day</vt:lpstr>
      <vt:lpstr>Bottom Line Comes Second</vt:lpstr>
      <vt:lpstr>Don’t Overreach</vt:lpstr>
      <vt:lpstr>On Your Feet!</vt:lpstr>
      <vt:lpstr>Motivation</vt:lpstr>
      <vt:lpstr>Leadership &amp; Motivation</vt:lpstr>
      <vt:lpstr>Being a motivator…</vt:lpstr>
      <vt:lpstr>Motivators believe in…</vt:lpstr>
      <vt:lpstr>How do I motivate followers?</vt:lpstr>
      <vt:lpstr>Motivational Model</vt:lpstr>
      <vt:lpstr>What motivates you?</vt:lpstr>
      <vt:lpstr>Types of Motivation</vt:lpstr>
      <vt:lpstr>What motivates others?</vt:lpstr>
      <vt:lpstr>PowerPoint Presentation</vt:lpstr>
      <vt:lpstr>Key Factors of Motivation</vt:lpstr>
      <vt:lpstr>Empowerment &amp; Delegation</vt:lpstr>
      <vt:lpstr>Time Management</vt:lpstr>
      <vt:lpstr>Time Management</vt:lpstr>
      <vt:lpstr>Self Discipline = Time Management</vt:lpstr>
      <vt:lpstr>Good Habits = Time Management</vt:lpstr>
      <vt:lpstr>PowerPoint Presentation</vt:lpstr>
      <vt:lpstr>Free your mind</vt:lpstr>
      <vt:lpstr>Identify your habits</vt:lpstr>
      <vt:lpstr>Make the change</vt:lpstr>
      <vt:lpstr>Stick to it</vt:lpstr>
      <vt:lpstr>Ask others to help you!</vt:lpstr>
      <vt:lpstr>Factors in Time Management</vt:lpstr>
      <vt:lpstr>Thoughts regarding Attitude</vt:lpstr>
      <vt:lpstr>Procrastination</vt:lpstr>
      <vt:lpstr>Tips for handling Procrastination</vt:lpstr>
      <vt:lpstr>Things to remember from Boot camp</vt:lpstr>
    </vt:vector>
  </TitlesOfParts>
  <Company>Student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Design Process</dc:title>
  <dc:creator>Matthieu</dc:creator>
  <cp:lastModifiedBy>Blue Blitz</cp:lastModifiedBy>
  <cp:revision>109</cp:revision>
  <cp:lastPrinted>2011-12-03T02:42:54Z</cp:lastPrinted>
  <dcterms:created xsi:type="dcterms:W3CDTF">2009-11-16T01:35:32Z</dcterms:created>
  <dcterms:modified xsi:type="dcterms:W3CDTF">2012-01-15T02:02:19Z</dcterms:modified>
</cp:coreProperties>
</file>