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4"/>
  </p:notesMasterIdLst>
  <p:sldIdLst>
    <p:sldId id="259" r:id="rId2"/>
    <p:sldId id="261" r:id="rId3"/>
    <p:sldId id="273" r:id="rId4"/>
    <p:sldId id="262" r:id="rId5"/>
    <p:sldId id="271" r:id="rId6"/>
    <p:sldId id="383" r:id="rId7"/>
    <p:sldId id="369" r:id="rId8"/>
    <p:sldId id="278" r:id="rId9"/>
    <p:sldId id="279" r:id="rId10"/>
    <p:sldId id="277" r:id="rId11"/>
    <p:sldId id="384" r:id="rId12"/>
    <p:sldId id="386" r:id="rId13"/>
    <p:sldId id="385" r:id="rId14"/>
    <p:sldId id="328" r:id="rId15"/>
    <p:sldId id="387" r:id="rId16"/>
    <p:sldId id="389" r:id="rId17"/>
    <p:sldId id="388" r:id="rId18"/>
    <p:sldId id="377" r:id="rId19"/>
    <p:sldId id="281" r:id="rId20"/>
    <p:sldId id="283" r:id="rId21"/>
    <p:sldId id="285" r:id="rId22"/>
    <p:sldId id="286" r:id="rId23"/>
    <p:sldId id="291" r:id="rId24"/>
    <p:sldId id="292" r:id="rId25"/>
    <p:sldId id="297" r:id="rId26"/>
    <p:sldId id="280" r:id="rId27"/>
    <p:sldId id="378" r:id="rId28"/>
    <p:sldId id="379" r:id="rId29"/>
    <p:sldId id="380" r:id="rId30"/>
    <p:sldId id="299" r:id="rId31"/>
    <p:sldId id="333"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7" r:id="rId71"/>
    <p:sldId id="446" r:id="rId72"/>
    <p:sldId id="407"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6019" autoAdjust="0"/>
  </p:normalViewPr>
  <p:slideViewPr>
    <p:cSldViewPr>
      <p:cViewPr varScale="1">
        <p:scale>
          <a:sx n="85" d="100"/>
          <a:sy n="85" d="100"/>
        </p:scale>
        <p:origin x="1962" y="78"/>
      </p:cViewPr>
      <p:guideLst>
        <p:guide orient="horz" pos="2160"/>
        <p:guide pos="2880"/>
      </p:guideLst>
    </p:cSldViewPr>
  </p:slideViewPr>
  <p:outlineViewPr>
    <p:cViewPr>
      <p:scale>
        <a:sx n="33" d="100"/>
        <a:sy n="33" d="100"/>
      </p:scale>
      <p:origin x="42" y="239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9CE3086-B4B2-4E2A-AF84-892BBF941E94}" type="slidenum">
              <a:rPr lang="en-US"/>
              <a:pPr>
                <a:defRPr/>
              </a:pPr>
              <a:t>‹#›</a:t>
            </a:fld>
            <a:endParaRPr lang="en-US" dirty="0"/>
          </a:p>
        </p:txBody>
      </p:sp>
    </p:spTree>
    <p:extLst>
      <p:ext uri="{BB962C8B-B14F-4D97-AF65-F5344CB8AC3E}">
        <p14:creationId xmlns:p14="http://schemas.microsoft.com/office/powerpoint/2010/main" val="239848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sychology.about.com/od/classicpsychologystudies/a/bobo-doll-experiment.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FB104EE6-B017-4FCD-8061-D32BE0F183EA}" type="slidenum">
              <a:t>1</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kern="1200" dirty="0">
                <a:latin typeface="Arial" pitchFamily="18"/>
                <a:cs typeface="Lucida Sans Unicode" pitchFamily="2"/>
              </a:rPr>
              <a:t>Welcome</a:t>
            </a:r>
            <a:r>
              <a:rPr lang="en-US" kern="1200" baseline="0" dirty="0">
                <a:latin typeface="Arial" pitchFamily="18"/>
                <a:cs typeface="Lucida Sans Unicode" pitchFamily="2"/>
              </a:rPr>
              <a:t> to Leadership Boot Camp!</a:t>
            </a:r>
          </a:p>
          <a:p>
            <a:pPr lvl="0" hangingPunct="1"/>
            <a:r>
              <a:rPr lang="en-US" kern="1200" baseline="0" dirty="0">
                <a:latin typeface="Arial" pitchFamily="18"/>
                <a:cs typeface="Lucida Sans Unicode" pitchFamily="2"/>
              </a:rPr>
              <a:t>Started at 9AM ended at 2:45 PM</a:t>
            </a:r>
            <a:endParaRPr lang="en-US" kern="1200" dirty="0">
              <a:latin typeface="Arial" pitchFamily="18"/>
              <a:cs typeface="Lucida Sans Unicode"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kern="1200" dirty="0"/>
              <a:t>BREAK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part we’ll talk about for knowing yourself is</a:t>
            </a:r>
            <a:r>
              <a:rPr lang="en-US" baseline="0" dirty="0"/>
              <a:t> confidence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a:t>
            </a:fld>
            <a:endParaRPr lang="en-US" dirty="0"/>
          </a:p>
        </p:txBody>
      </p:sp>
    </p:spTree>
    <p:extLst>
      <p:ext uri="{BB962C8B-B14F-4D97-AF65-F5344CB8AC3E}">
        <p14:creationId xmlns:p14="http://schemas.microsoft.com/office/powerpoint/2010/main" val="222997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Albert Bandura – famous psychologist who focused on behavior</a:t>
            </a:r>
            <a:r>
              <a:rPr lang="en-US" baseline="0" dirty="0"/>
              <a:t> and observational learning</a:t>
            </a:r>
          </a:p>
          <a:p>
            <a:endParaRPr lang="en-US" baseline="0" dirty="0"/>
          </a:p>
          <a:p>
            <a:r>
              <a:rPr lang="en-US" dirty="0"/>
              <a:t>His most famous experiment was the 1961 </a:t>
            </a:r>
            <a:r>
              <a:rPr lang="en-US" dirty="0">
                <a:hlinkClick r:id="rId3"/>
              </a:rPr>
              <a:t>Bobo doll study</a:t>
            </a:r>
            <a:r>
              <a:rPr lang="en-US" dirty="0"/>
              <a:t>. In the experiment, he made a film in which a woman was shown beating up a Bobo doll and shouting aggressive words. The film was then shown to a group of children. Afterwards, the children were allowed to play in a room that held a Bobo doll. The children immediately began to beat the doll, imitating the actions and words of the woman in the film.</a:t>
            </a:r>
          </a:p>
          <a:p>
            <a:r>
              <a:rPr lang="en-US" dirty="0"/>
              <a:t>The study was significant because it departed from behaviorism’s insistence that all behavior is directed by reinforcement or rewards. The children received no encouragement or incentives to beat up the doll; they were simply imitating the behavior they had observed. Bandura termed this phenomena observational learning and characterized the elements of effective observational learning as attention, retention, reciprocation and motivation.</a:t>
            </a:r>
          </a:p>
          <a:p>
            <a:endParaRPr lang="en-US" dirty="0"/>
          </a:p>
          <a:p>
            <a:endParaRPr lang="en-US" dirty="0"/>
          </a:p>
          <a:p>
            <a:r>
              <a:rPr lang="en-US" dirty="0"/>
              <a:t>Self-efficacy - measure of the belief in one's own ability to complete tasks and reach goals</a:t>
            </a:r>
          </a:p>
          <a:p>
            <a:endParaRPr lang="en-US" dirty="0"/>
          </a:p>
          <a:p>
            <a:r>
              <a:rPr lang="en-US" dirty="0"/>
              <a:t>Read off 4 things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first, second and fourth sources are within your</a:t>
            </a:r>
            <a:r>
              <a:rPr lang="en-US" baseline="0" dirty="0"/>
              <a:t> control. However, social persuasion is not as we can’t force </a:t>
            </a:r>
            <a:r>
              <a:rPr lang="en-US" sz="1200" dirty="0">
                <a:effectLst/>
              </a:rPr>
              <a:t>people to say good things about us , but we can increase the likelihood of receiving positive feedback by being more confident in general. WITHOUT being arrogant</a:t>
            </a:r>
            <a:r>
              <a:rPr lang="en-US" sz="1200" baseline="0" dirty="0">
                <a:effectLst/>
              </a:rPr>
              <a:t> or conceited</a:t>
            </a:r>
            <a:endParaRPr lang="en-US" dirty="0"/>
          </a:p>
          <a:p>
            <a:endParaRPr lang="en-US" dirty="0"/>
          </a:p>
          <a:p>
            <a:r>
              <a:rPr lang="en-US" dirty="0"/>
              <a:t>Mastery experiences: </a:t>
            </a:r>
            <a:r>
              <a:rPr lang="en-US" sz="1200" kern="1200" dirty="0">
                <a:solidFill>
                  <a:schemeClr val="tx1"/>
                </a:solidFill>
                <a:effectLst/>
                <a:latin typeface="Arial" charset="0"/>
                <a:ea typeface="+mn-ea"/>
                <a:cs typeface="Arial" charset="0"/>
              </a:rPr>
              <a:t>The more success you experience, the more success you're likely to enjoy in the future. But if success comes too easily, it probably won't contribute to your self-confidence. Mastery experiences are those achievements where you know that it was your hard work and effort that brought about success. </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Vicarious experiences: Part of Bandura's theory is the idea that seeing other people's success improves your belief in yourself. If you view yourself as similar to someone else, and you see his/her accomplishments, you're likely to apply that to yourself, and believe that you can achieve similar success. </a:t>
            </a:r>
          </a:p>
          <a:p>
            <a:r>
              <a:rPr lang="en-US" sz="1200" kern="1200" dirty="0">
                <a:solidFill>
                  <a:schemeClr val="tx1"/>
                </a:solidFill>
                <a:effectLst/>
                <a:latin typeface="Arial" charset="0"/>
                <a:ea typeface="+mn-ea"/>
                <a:cs typeface="Arial" charset="0"/>
              </a:rPr>
              <a:t>The more alike you think you are, the greater the influence. If you see others working hard and succeeding, that can also motivate you and build your confidence. </a:t>
            </a:r>
          </a:p>
          <a:p>
            <a:r>
              <a:rPr lang="en-US" sz="1200" kern="1200" dirty="0">
                <a:solidFill>
                  <a:schemeClr val="tx1"/>
                </a:solidFill>
                <a:effectLst/>
                <a:latin typeface="Arial" charset="0"/>
                <a:ea typeface="+mn-ea"/>
                <a:cs typeface="Arial" charset="0"/>
              </a:rPr>
              <a:t>The opposite may also be true. If you see people make great efforts and not achieve anything, that can hurt your confidence - especially if you think your talents and abilities are similar to theirs. </a:t>
            </a:r>
          </a:p>
          <a:p>
            <a:endParaRPr lang="en-US" dirty="0"/>
          </a:p>
          <a:p>
            <a:r>
              <a:rPr lang="en-US" dirty="0"/>
              <a:t>Emotional</a:t>
            </a:r>
            <a:r>
              <a:rPr lang="en-US" baseline="0" dirty="0"/>
              <a:t> Status: </a:t>
            </a:r>
            <a:r>
              <a:rPr lang="en-US" sz="1200" kern="1200" dirty="0">
                <a:solidFill>
                  <a:schemeClr val="tx1"/>
                </a:solidFill>
                <a:effectLst/>
                <a:latin typeface="Arial" charset="0"/>
                <a:ea typeface="+mn-ea"/>
                <a:cs typeface="Arial" charset="0"/>
              </a:rPr>
              <a:t>If you let stress control you, chances are you'll feel very negative. You may interpret the stress as failure, which can lead to more stress and negative thinking. </a:t>
            </a:r>
          </a:p>
          <a:p>
            <a:r>
              <a:rPr lang="en-US" sz="1200" kern="1200" dirty="0">
                <a:solidFill>
                  <a:schemeClr val="tx1"/>
                </a:solidFill>
                <a:effectLst/>
                <a:latin typeface="Arial" charset="0"/>
                <a:ea typeface="+mn-ea"/>
                <a:cs typeface="Arial" charset="0"/>
              </a:rPr>
              <a:t>Being good at managing stress, however, can be a source of confidence: if you believe you can handle anything you might reasonably face, this can give you energy and a feeling of power. You can build this kind of positive emotion when you learn how to control the sources of stress in your life.</a:t>
            </a:r>
          </a:p>
          <a:p>
            <a:r>
              <a:rPr lang="en-US" sz="1200" kern="1200" dirty="0">
                <a:solidFill>
                  <a:schemeClr val="tx1"/>
                </a:solidFill>
                <a:effectLst/>
                <a:latin typeface="Arial" charset="0"/>
                <a:ea typeface="+mn-ea"/>
                <a:cs typeface="Arial" charset="0"/>
              </a:rPr>
              <a:t>To be confident, you must be positive. Face stressful situations directly, and learn strategies for managing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ndParaRPr>
          </a:p>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a:t>
            </a:fld>
            <a:endParaRPr lang="en-US" dirty="0"/>
          </a:p>
        </p:txBody>
      </p:sp>
    </p:spTree>
    <p:extLst>
      <p:ext uri="{BB962C8B-B14F-4D97-AF65-F5344CB8AC3E}">
        <p14:creationId xmlns:p14="http://schemas.microsoft.com/office/powerpoint/2010/main" val="397185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your workbooks and fill out the confidence quiz</a:t>
            </a:r>
          </a:p>
          <a:p>
            <a:endParaRPr lang="en-US" dirty="0"/>
          </a:p>
          <a:p>
            <a:r>
              <a:rPr lang="en-US" dirty="0"/>
              <a:t>The</a:t>
            </a:r>
            <a:r>
              <a:rPr lang="en-US" baseline="0" dirty="0"/>
              <a:t> results will tell you how confident you are. I also include some helpful tips to help you with some of these sources of self-efficacy if you scored yourself low on certain questions.</a:t>
            </a:r>
          </a:p>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a:t>
            </a:fld>
            <a:endParaRPr lang="en-US" dirty="0"/>
          </a:p>
        </p:txBody>
      </p:sp>
    </p:spTree>
    <p:extLst>
      <p:ext uri="{BB962C8B-B14F-4D97-AF65-F5344CB8AC3E}">
        <p14:creationId xmlns:p14="http://schemas.microsoft.com/office/powerpoint/2010/main" val="342523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Persuasion</a:t>
            </a:r>
          </a:p>
          <a:p>
            <a:endParaRPr lang="en-US" dirty="0"/>
          </a:p>
          <a:p>
            <a:r>
              <a:rPr lang="en-US" dirty="0"/>
              <a:t>In order to increase Social persuasion, you need to improve and maintain relationships. Here are several tips on how to do this. These are called</a:t>
            </a:r>
            <a:r>
              <a:rPr lang="en-US" baseline="0" dirty="0"/>
              <a:t> emotional bank accounts. Try to put in more than what you take out.</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14</a:t>
            </a:fld>
            <a:endParaRPr lang="en-US" dirty="0"/>
          </a:p>
        </p:txBody>
      </p:sp>
    </p:spTree>
    <p:extLst>
      <p:ext uri="{BB962C8B-B14F-4D97-AF65-F5344CB8AC3E}">
        <p14:creationId xmlns:p14="http://schemas.microsoft.com/office/powerpoint/2010/main" val="215093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make a decision than not. Also no decision, is still a decision. Deciding not to respond is a decision.</a:t>
            </a:r>
          </a:p>
        </p:txBody>
      </p:sp>
      <p:sp>
        <p:nvSpPr>
          <p:cNvPr id="4" name="Slide Number Placeholder 3"/>
          <p:cNvSpPr>
            <a:spLocks noGrp="1"/>
          </p:cNvSpPr>
          <p:nvPr>
            <p:ph type="sldNum" sz="quarter" idx="5"/>
          </p:nvPr>
        </p:nvSpPr>
        <p:spPr/>
        <p:txBody>
          <a:bodyPr/>
          <a:lstStyle/>
          <a:p>
            <a:pPr>
              <a:defRPr/>
            </a:pPr>
            <a:fld id="{19CE3086-B4B2-4E2A-AF84-892BBF941E94}" type="slidenum">
              <a:rPr lang="en-US" smtClean="0"/>
              <a:pPr>
                <a:defRPr/>
              </a:pPr>
              <a:t>15</a:t>
            </a:fld>
            <a:endParaRPr lang="en-US" dirty="0"/>
          </a:p>
        </p:txBody>
      </p:sp>
    </p:spTree>
    <p:extLst>
      <p:ext uri="{BB962C8B-B14F-4D97-AF65-F5344CB8AC3E}">
        <p14:creationId xmlns:p14="http://schemas.microsoft.com/office/powerpoint/2010/main" val="170321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ok to commit to a decision and in the presence of more data later, change your mind or course. But if changing course late means failure ultimately, you may have to stick with the path you are on. The take away is pick a path initially early so that you can accomplish something and change course later if needed. But at least you have started.</a:t>
            </a:r>
          </a:p>
          <a:p>
            <a:endParaRPr lang="en-US" dirty="0"/>
          </a:p>
          <a:p>
            <a:r>
              <a:rPr lang="en-US" dirty="0"/>
              <a:t>Give me an example of when a leader has or needs to show more</a:t>
            </a:r>
            <a:r>
              <a:rPr lang="en-US" baseline="0" dirty="0"/>
              <a:t> courage than fear.</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16</a:t>
            </a:fld>
            <a:endParaRPr lang="en-US" dirty="0"/>
          </a:p>
        </p:txBody>
      </p:sp>
    </p:spTree>
    <p:extLst>
      <p:ext uri="{BB962C8B-B14F-4D97-AF65-F5344CB8AC3E}">
        <p14:creationId xmlns:p14="http://schemas.microsoft.com/office/powerpoint/2010/main" val="362827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For</a:t>
            </a:r>
            <a:r>
              <a:rPr lang="en-US" baseline="0" dirty="0"/>
              <a:t> 5 minutes then do activity</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17</a:t>
            </a:fld>
            <a:endParaRPr lang="en-US" dirty="0"/>
          </a:p>
        </p:txBody>
      </p:sp>
    </p:spTree>
    <p:extLst>
      <p:ext uri="{BB962C8B-B14F-4D97-AF65-F5344CB8AC3E}">
        <p14:creationId xmlns:p14="http://schemas.microsoft.com/office/powerpoint/2010/main" val="16083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Helium Straw Activity</a:t>
            </a:r>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18</a:t>
            </a:fld>
            <a:endParaRPr lang="en-US" dirty="0"/>
          </a:p>
        </p:txBody>
      </p:sp>
    </p:spTree>
    <p:extLst>
      <p:ext uri="{BB962C8B-B14F-4D97-AF65-F5344CB8AC3E}">
        <p14:creationId xmlns:p14="http://schemas.microsoft.com/office/powerpoint/2010/main" val="2074831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BC29316F-230E-4A9F-B507-E322E5664427}" type="slidenum">
              <a:t>19</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The chances someone will do good work if they do not trust their leader is 1/12. If they trust their leader, it’s 1 in 2 (a 6 –fold increase)</a:t>
            </a:r>
          </a:p>
          <a:p>
            <a:pPr lvl="0" hangingPunct="1"/>
            <a:r>
              <a:rPr lang="en-US" dirty="0">
                <a:latin typeface="Arial" pitchFamily="18"/>
                <a:cs typeface="Lucida Sans Unicode" pitchFamily="2"/>
              </a:rPr>
              <a:t>Trust – when two people know each other well, they tend to work faster</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Compassion – people who feel like they are cared about are more likely to stay with the organization and are more engaged in team activities</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Hope – When hope is absent, people lose confidence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670C06D0-21D0-475C-82F6-6F6F3C8998B8}" type="slidenum">
              <a:t>2</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Some of this might be repetitive</a:t>
            </a:r>
            <a:r>
              <a:rPr lang="en-US" baseline="0" dirty="0"/>
              <a:t> for those of you who have been at leadership boot camp before, but part of leadership is growing and constantly improving, which we’ll get into later. It’s important to go back and revisit some of the basic concepts in order to grow and improve and see where you’ve come from. It’s like calculus. You can do complicated equations, but you can’t forget to add and subtract, or you’ll never be able to do calculus well. What we’re starting with today is the foundation of your leadership skills.</a:t>
            </a:r>
            <a:endParaRPr lang="en-US" dirty="0"/>
          </a:p>
          <a:p>
            <a:pPr lvl="0" hangingPunct="1"/>
            <a:endParaRPr lang="en-US" dirty="0">
              <a:latin typeface="Arial" pitchFamily="18"/>
              <a:cs typeface="Lucida Sans Unicode" pitchFamily="2"/>
            </a:endParaRP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There is no definitive list of characteristics that describes all leaders</a:t>
            </a:r>
          </a:p>
          <a:p>
            <a:pPr lvl="0" hangingPunct="1"/>
            <a:endParaRPr lang="en-US" dirty="0">
              <a:latin typeface="Arial" pitchFamily="18"/>
              <a:cs typeface="Lucida Sans Unicode" pitchFamily="2"/>
            </a:endParaRPr>
          </a:p>
          <a:p>
            <a:pPr lvl="0" hangingPunct="1"/>
            <a:r>
              <a:rPr lang="en-US" dirty="0">
                <a:latin typeface="Garamond" pitchFamily="18"/>
                <a:cs typeface="Lucida Sans Unicode" pitchFamily="2"/>
              </a:rPr>
              <a:t>No two leaders have the exact same sequence of strengths</a:t>
            </a:r>
          </a:p>
          <a:p>
            <a:pPr lvl="0" hangingPunct="1"/>
            <a:endParaRPr lang="en-US" dirty="0">
              <a:latin typeface="Garamond" pitchFamily="18"/>
              <a:cs typeface="Lucida Sans Unicode" pitchFamily="2"/>
            </a:endParaRPr>
          </a:p>
          <a:p>
            <a:pPr lvl="0" hangingPunct="1"/>
            <a:r>
              <a:rPr lang="en-US" dirty="0">
                <a:latin typeface="Garamond" pitchFamily="18"/>
                <a:cs typeface="Lucida Sans Unicode" pitchFamily="2"/>
              </a:rPr>
              <a:t>They may have identical expectations, but the way they reach their goals is always dependent on their unique arrangement of their strength</a:t>
            </a:r>
          </a:p>
          <a:p>
            <a:pPr lvl="0" hangingPunct="1"/>
            <a:endParaRPr lang="en-US" dirty="0">
              <a:latin typeface="Garamond" pitchFamily="18"/>
              <a:cs typeface="Lucida Sans Unicode"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kern="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rtl="0" hangingPunct="1">
              <a:lnSpc>
                <a:spcPct val="90000"/>
              </a:lnSpc>
              <a:spcBef>
                <a:spcPts val="799"/>
              </a:spcBef>
              <a:spcAft>
                <a:spcPts val="0"/>
              </a:spcAft>
              <a:buClr>
                <a:srgbClr val="FFCC00"/>
              </a:buClr>
              <a:buSzPct val="70000"/>
              <a:buFont typeface="Wingdings" pitchFamily="2"/>
              <a:buNone/>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Just</a:t>
            </a:r>
            <a:r>
              <a:rPr lang="en-US" sz="3200" kern="1200" baseline="0" dirty="0">
                <a:solidFill>
                  <a:schemeClr val="tx1"/>
                </a:solidFill>
                <a:effectLst>
                  <a:outerShdw dist="17961" dir="2700000">
                    <a:scrgbClr r="0" g="0" b="0"/>
                  </a:outerShdw>
                </a:effectLst>
                <a:latin typeface="Arial" charset="0"/>
                <a:ea typeface="Arial Unicode MS" pitchFamily="2"/>
                <a:cs typeface="Tahoma" pitchFamily="2"/>
              </a:rPr>
              <a:t> go over these quickly</a:t>
            </a:r>
          </a:p>
          <a:p>
            <a:pPr marL="0" marR="0" lvl="0" indent="0" rtl="0" hangingPunct="1">
              <a:lnSpc>
                <a:spcPct val="90000"/>
              </a:lnSpc>
              <a:spcBef>
                <a:spcPts val="799"/>
              </a:spcBef>
              <a:spcAft>
                <a:spcPts val="0"/>
              </a:spcAft>
              <a:buClr>
                <a:srgbClr val="FFCC00"/>
              </a:buClr>
              <a:buSzPct val="70000"/>
              <a:buFont typeface="Wingdings" pitchFamily="2"/>
              <a:buNone/>
              <a:tabLst/>
            </a:pPr>
            <a:endParaRPr lang="en-US" sz="3200" kern="1200" dirty="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Independence Habits – self mastery</a:t>
            </a: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Be Proactive (in more detail on next slide)</a:t>
            </a: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 Begin with the end in mind – create a personal mission statement and team mission statement. Then goals should come from that. Make sure your actions follow your mission.</a:t>
            </a:r>
          </a:p>
          <a:p>
            <a:pPr marL="0" marR="0" lvl="0" indent="0" algn="l" defTabSz="914400" rtl="0" eaLnBrk="0" fontAlgn="base" latinLnBrk="0" hangingPunct="1">
              <a:lnSpc>
                <a:spcPct val="90000"/>
              </a:lnSpc>
              <a:spcBef>
                <a:spcPts val="799"/>
              </a:spcBef>
              <a:spcAft>
                <a:spcPts val="0"/>
              </a:spcAft>
              <a:buClr>
                <a:srgbClr val="FFCC00"/>
              </a:buClr>
              <a:buSzPct val="70000"/>
              <a:buFont typeface="Wingdings" pitchFamily="2"/>
              <a:buChar char=""/>
              <a:tabLst/>
              <a:defRPr/>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Put first things first – prioritize your time to do the most important things first. You should do urgent important things first, then not urgent important, then the rest as desired.</a:t>
            </a:r>
          </a:p>
          <a:p>
            <a:pPr marL="0" marR="0" lvl="0" indent="0" rtl="0" hangingPunct="1">
              <a:lnSpc>
                <a:spcPct val="90000"/>
              </a:lnSpc>
              <a:spcBef>
                <a:spcPts val="799"/>
              </a:spcBef>
              <a:spcAft>
                <a:spcPts val="0"/>
              </a:spcAft>
              <a:buClr>
                <a:srgbClr val="FFCC00"/>
              </a:buClr>
              <a:buSzPct val="70000"/>
              <a:buFont typeface="Wingdings" pitchFamily="2"/>
              <a:buChar char=""/>
              <a:tabLst/>
            </a:pPr>
            <a:endParaRPr lang="en-US" sz="3200" kern="1200" dirty="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Interdependence – working with others</a:t>
            </a: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Think Win/Win – Seek mutually beneficial solutions to issues. Where both parties are able to benefit from the agreed upon solution.</a:t>
            </a: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Seek first</a:t>
            </a:r>
            <a:r>
              <a:rPr lang="en-US" sz="3200" kern="1200" baseline="0" dirty="0">
                <a:solidFill>
                  <a:schemeClr val="tx1"/>
                </a:solidFill>
                <a:effectLst>
                  <a:outerShdw dist="17961" dir="2700000">
                    <a:scrgbClr r="0" g="0" b="0"/>
                  </a:outerShdw>
                </a:effectLst>
                <a:latin typeface="Arial" charset="0"/>
                <a:ea typeface="Arial Unicode MS" pitchFamily="2"/>
                <a:cs typeface="Tahoma" pitchFamily="2"/>
              </a:rPr>
              <a:t> to understand – switch two slides up</a:t>
            </a:r>
            <a:endParaRPr lang="en-US" sz="3200" kern="1200" dirty="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Creative Cooperation</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a:solidFill>
                  <a:srgbClr val="FFFFFF"/>
                </a:solidFill>
                <a:effectLst>
                  <a:outerShdw dist="17961" dir="2700000">
                    <a:scrgbClr r="0" g="0" b="0"/>
                  </a:outerShdw>
                </a:effectLst>
                <a:latin typeface="Arial" charset="0"/>
                <a:ea typeface="Lucida Sans Unicode" pitchFamily="2"/>
                <a:cs typeface="Lucida Sans Unicode" pitchFamily="2"/>
              </a:rPr>
              <a:t>Teamwork, open-mindedness, the adventure of finding new solutions to old problems</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a:solidFill>
                  <a:srgbClr val="FFFFFF"/>
                </a:solidFill>
                <a:effectLst>
                  <a:outerShdw dist="17961" dir="2700000">
                    <a:scrgbClr r="0" g="0" b="0"/>
                  </a:outerShdw>
                </a:effectLst>
                <a:latin typeface="Arial" charset="0"/>
                <a:ea typeface="Lucida Sans Unicode" pitchFamily="2"/>
                <a:cs typeface="Lucida Sans Unicode" pitchFamily="2"/>
              </a:rPr>
              <a:t>Trust &amp; Cooperation are HIGH</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a:solidFill>
                  <a:srgbClr val="FFFFFF"/>
                </a:solidFill>
                <a:effectLst>
                  <a:outerShdw dist="17961" dir="2700000">
                    <a:scrgbClr r="0" g="0" b="0"/>
                  </a:outerShdw>
                </a:effectLst>
                <a:latin typeface="Arial" charset="0"/>
                <a:ea typeface="Lucida Sans Unicode" pitchFamily="2"/>
                <a:cs typeface="Lucida Sans Unicode" pitchFamily="2"/>
              </a:rPr>
              <a:t>Find the 3</a:t>
            </a:r>
            <a:r>
              <a:rPr lang="en-US" sz="2800" b="0" i="0" u="none" strike="noStrike" kern="1200" baseline="30000" dirty="0">
                <a:solidFill>
                  <a:srgbClr val="FFFFFF"/>
                </a:solidFill>
                <a:effectLst>
                  <a:outerShdw dist="17961" dir="2700000">
                    <a:scrgbClr r="0" g="0" b="0"/>
                  </a:outerShdw>
                </a:effectLst>
                <a:latin typeface="Arial" charset="0"/>
                <a:ea typeface="Lucida Sans Unicode" pitchFamily="2"/>
                <a:cs typeface="Lucida Sans Unicode" pitchFamily="2"/>
              </a:rPr>
              <a:t>rd</a:t>
            </a:r>
            <a:r>
              <a:rPr lang="en-US" sz="2800" b="0" i="0" u="none" strike="noStrike" kern="1200" baseline="0" dirty="0">
                <a:solidFill>
                  <a:srgbClr val="FFFFFF"/>
                </a:solidFill>
                <a:effectLst>
                  <a:outerShdw dist="17961" dir="2700000">
                    <a:scrgbClr r="0" g="0" b="0"/>
                  </a:outerShdw>
                </a:effectLst>
                <a:latin typeface="Arial" charset="0"/>
                <a:ea typeface="Lucida Sans Unicode" pitchFamily="2"/>
                <a:cs typeface="Lucida Sans Unicode" pitchFamily="2"/>
              </a:rPr>
              <a:t> Alternative: a better way that hasn't been thought of yet.</a:t>
            </a:r>
          </a:p>
          <a:p>
            <a:pPr marL="339480" marR="0" lvl="0" indent="-339480" rtl="0" hangingPunct="1">
              <a:lnSpc>
                <a:spcPct val="90000"/>
              </a:lnSpc>
              <a:spcBef>
                <a:spcPts val="400"/>
              </a:spcBef>
              <a:spcAft>
                <a:spcPts val="0"/>
              </a:spcAft>
              <a:buNone/>
              <a:tabLst/>
            </a:pPr>
            <a:endParaRPr lang="en-US" sz="1600" kern="1200" dirty="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a:solidFill>
                  <a:schemeClr val="tx1"/>
                </a:solidFill>
                <a:effectLst>
                  <a:outerShdw dist="17961" dir="2700000">
                    <a:scrgbClr r="0" g="0" b="0"/>
                  </a:outerShdw>
                </a:effectLst>
                <a:latin typeface="Arial" charset="0"/>
                <a:ea typeface="Arial Unicode MS" pitchFamily="2"/>
                <a:cs typeface="Tahoma" pitchFamily="2"/>
              </a:rPr>
              <a:t>Sharpen the Saw: Self Renewal, continuous</a:t>
            </a:r>
            <a:r>
              <a:rPr lang="en-US" sz="3200" kern="1200" baseline="0" dirty="0">
                <a:solidFill>
                  <a:schemeClr val="tx1"/>
                </a:solidFill>
                <a:effectLst>
                  <a:outerShdw dist="17961" dir="2700000">
                    <a:scrgbClr r="0" g="0" b="0"/>
                  </a:outerShdw>
                </a:effectLst>
                <a:latin typeface="Arial" charset="0"/>
                <a:ea typeface="Arial Unicode MS" pitchFamily="2"/>
                <a:cs typeface="Tahoma" pitchFamily="2"/>
              </a:rPr>
              <a:t> improvement, improving upon your talents by investing in them with knowledge and skills</a:t>
            </a:r>
            <a:endParaRPr lang="en-US" sz="3200" kern="1200" dirty="0">
              <a:solidFill>
                <a:schemeClr val="tx1"/>
              </a:solidFill>
              <a:effectLst>
                <a:outerShdw dist="17961" dir="2700000">
                  <a:scrgbClr r="0" g="0" b="0"/>
                </a:outerShdw>
              </a:effectLst>
              <a:latin typeface="Arial" charset="0"/>
              <a:ea typeface="Arial Unicode MS" pitchFamily="2"/>
              <a:cs typeface="Tahoma" pitchFamily="2"/>
            </a:endParaRP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a:solidFill>
                  <a:srgbClr val="FFFFFF"/>
                </a:solidFill>
                <a:effectLst>
                  <a:outerShdw dist="17961" dir="2700000">
                    <a:scrgbClr r="0" g="0" b="0"/>
                  </a:outerShdw>
                </a:effectLst>
                <a:latin typeface="Arial" charset="0"/>
                <a:ea typeface="Lucida Sans Unicode" pitchFamily="2"/>
                <a:cs typeface="Lucida Sans Unicode" pitchFamily="2"/>
              </a:rPr>
              <a:t>Balanced program in the four areas of your life: physical, social/emotional, mental, and spiritual</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9D4A3327-B239-428B-9392-BED19BFAAF8B}" type="slidenum">
              <a:t>23</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Because you so often listen autobiographically, you tend to respond in one of four ways:</a:t>
            </a:r>
          </a:p>
          <a:p>
            <a:pPr lvl="0" hangingPunct="1"/>
            <a:r>
              <a:rPr lang="en-US" b="1" dirty="0">
                <a:latin typeface="Arial" pitchFamily="18"/>
                <a:cs typeface="Lucida Sans Unicode" pitchFamily="2"/>
              </a:rPr>
              <a:t>Evaluating: You</a:t>
            </a:r>
            <a:r>
              <a:rPr lang="en-US" dirty="0">
                <a:latin typeface="Arial" pitchFamily="18"/>
                <a:cs typeface="Lucida Sans Unicode" pitchFamily="2"/>
              </a:rPr>
              <a:t> judge and then either agree or disagree.</a:t>
            </a:r>
            <a:r>
              <a:rPr lang="en-US" b="1" dirty="0">
                <a:latin typeface="Arial" pitchFamily="18"/>
                <a:cs typeface="Lucida Sans Unicode" pitchFamily="2"/>
              </a:rPr>
              <a:t>Probing:</a:t>
            </a:r>
            <a:r>
              <a:rPr lang="en-US" dirty="0">
                <a:latin typeface="Arial" pitchFamily="18"/>
                <a:cs typeface="Lucida Sans Unicode" pitchFamily="2"/>
              </a:rPr>
              <a:t>You ask questions from your own frame of reference.</a:t>
            </a:r>
            <a:r>
              <a:rPr lang="en-US" b="1" dirty="0">
                <a:latin typeface="Arial" pitchFamily="18"/>
                <a:cs typeface="Lucida Sans Unicode" pitchFamily="2"/>
              </a:rPr>
              <a:t>Advising:</a:t>
            </a:r>
            <a:r>
              <a:rPr lang="en-US" dirty="0">
                <a:latin typeface="Arial" pitchFamily="18"/>
                <a:cs typeface="Lucida Sans Unicode" pitchFamily="2"/>
              </a:rPr>
              <a:t>You give counsel, advice, and solutions to problems.</a:t>
            </a:r>
            <a:r>
              <a:rPr lang="en-US" b="1" dirty="0">
                <a:latin typeface="Arial" pitchFamily="18"/>
                <a:cs typeface="Lucida Sans Unicode" pitchFamily="2"/>
              </a:rPr>
              <a:t>Interpreting:</a:t>
            </a:r>
            <a:r>
              <a:rPr lang="en-US" dirty="0">
                <a:latin typeface="Arial" pitchFamily="18"/>
                <a:cs typeface="Lucida Sans Unicode" pitchFamily="2"/>
              </a:rPr>
              <a:t>You analyze others' motives and behaviors based on your own experiences.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Part of empathy is being a good listener</a:t>
            </a:r>
          </a:p>
          <a:p>
            <a:endParaRPr lang="en-US" dirty="0"/>
          </a:p>
          <a:p>
            <a:r>
              <a:rPr lang="en-US" dirty="0"/>
              <a:t>These</a:t>
            </a:r>
            <a:r>
              <a:rPr lang="en-US" baseline="0" dirty="0"/>
              <a:t> are all counseling techniques:</a:t>
            </a:r>
          </a:p>
          <a:p>
            <a:endParaRPr lang="en-US" baseline="0" dirty="0"/>
          </a:p>
          <a:p>
            <a:r>
              <a:rPr lang="en-US" baseline="0" dirty="0"/>
              <a:t>Reflection – reflect what they just said in your own words to show you understand what they said</a:t>
            </a:r>
          </a:p>
          <a:p>
            <a:r>
              <a:rPr lang="en-US" baseline="0" dirty="0"/>
              <a:t>Repetition – repeat what they just said, “Yes, we should get ice cream after boot camp.”</a:t>
            </a:r>
          </a:p>
          <a:p>
            <a:r>
              <a:rPr lang="en-US" baseline="0" dirty="0"/>
              <a:t>Response – answer a question they asked or provide an appropriate response to what they just said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There is actually an 8</a:t>
            </a:r>
            <a:r>
              <a:rPr lang="en-US" baseline="30000" dirty="0"/>
              <a:t>th</a:t>
            </a:r>
            <a:r>
              <a:rPr lang="en-US" dirty="0"/>
              <a:t> habit that Covey added later on. To find your voice and inspire others to find theirs.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BREAK?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being a good</a:t>
            </a:r>
            <a:r>
              <a:rPr lang="en-US" baseline="0" dirty="0"/>
              <a:t> leader and a good communicator is compromise. As a leader, you are more of a servant than you are the boss. Though Leaders may need to make decisions, they also need to help moderate ideas and compromise. And not be focused on getting your way.</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27</a:t>
            </a:fld>
            <a:endParaRPr lang="en-US" dirty="0"/>
          </a:p>
        </p:txBody>
      </p:sp>
    </p:spTree>
    <p:extLst>
      <p:ext uri="{BB962C8B-B14F-4D97-AF65-F5344CB8AC3E}">
        <p14:creationId xmlns:p14="http://schemas.microsoft.com/office/powerpoint/2010/main" val="2885970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BREAK FOR LUNCH???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these numbers into perspective, of the 3.8 million 9</a:t>
            </a:r>
            <a:r>
              <a:rPr lang="en-US" baseline="30000" dirty="0"/>
              <a:t>th</a:t>
            </a:r>
            <a:r>
              <a:rPr lang="en-US" dirty="0"/>
              <a:t> graders in the US, only 233,000 end up choosing a STEM degree in college (National Center for Education Statistics). That means only six STEM graduates out of every 100 9</a:t>
            </a:r>
            <a:r>
              <a:rPr lang="en-US" baseline="30000" dirty="0"/>
              <a:t>th</a:t>
            </a:r>
            <a:r>
              <a:rPr lang="en-US" dirty="0"/>
              <a:t> graders.</a:t>
            </a:r>
          </a:p>
          <a:p>
            <a:endParaRPr lang="en-US" dirty="0"/>
          </a:p>
          <a:p>
            <a:r>
              <a:rPr lang="en-US" dirty="0"/>
              <a:t>The best fact – if I was giving a speech about childhood</a:t>
            </a:r>
            <a:r>
              <a:rPr lang="en-US" baseline="0" dirty="0"/>
              <a:t> nutrition in America and told you that there are </a:t>
            </a:r>
            <a:r>
              <a:rPr lang="en-US" dirty="0"/>
              <a:t>16.7 million children in the US who suffer from starvation and malnutrition, that surprises your</a:t>
            </a:r>
            <a:r>
              <a:rPr lang="en-US" baseline="0" dirty="0"/>
              <a:t> audience and gives them something to think about.  It is the shock factor that causes the fact to stick.</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35</a:t>
            </a:fld>
            <a:endParaRPr lang="en-US" dirty="0"/>
          </a:p>
        </p:txBody>
      </p:sp>
    </p:spTree>
    <p:extLst>
      <p:ext uri="{BB962C8B-B14F-4D97-AF65-F5344CB8AC3E}">
        <p14:creationId xmlns:p14="http://schemas.microsoft.com/office/powerpoint/2010/main" val="64439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kern="1200" dirty="0"/>
              <a:t>BREAK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Look out for the ways that he incorporates ethos, logos, and pathos – discuss at end: How did he incorporate ethos? Logos? and pathos?</a:t>
            </a:r>
          </a:p>
          <a:p>
            <a:r>
              <a:rPr lang="en-US" baseline="0" dirty="0"/>
              <a:t>Maybe even discuss ways that he could have improved as a speaker? What did you like and not like about the speech?</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39</a:t>
            </a:fld>
            <a:endParaRPr lang="en-US" dirty="0"/>
          </a:p>
        </p:txBody>
      </p:sp>
    </p:spTree>
    <p:extLst>
      <p:ext uri="{BB962C8B-B14F-4D97-AF65-F5344CB8AC3E}">
        <p14:creationId xmlns:p14="http://schemas.microsoft.com/office/powerpoint/2010/main" val="2749351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a:t>
            </a:r>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41</a:t>
            </a:fld>
            <a:endParaRPr lang="en-US" dirty="0"/>
          </a:p>
        </p:txBody>
      </p:sp>
    </p:spTree>
    <p:extLst>
      <p:ext uri="{BB962C8B-B14F-4D97-AF65-F5344CB8AC3E}">
        <p14:creationId xmlns:p14="http://schemas.microsoft.com/office/powerpoint/2010/main" val="1901409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of your</a:t>
            </a:r>
            <a:r>
              <a:rPr lang="en-US" baseline="0" dirty="0"/>
              <a:t> speech should take 1 hour to prepare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43</a:t>
            </a:fld>
            <a:endParaRPr lang="en-US" dirty="0"/>
          </a:p>
        </p:txBody>
      </p:sp>
    </p:spTree>
    <p:extLst>
      <p:ext uri="{BB962C8B-B14F-4D97-AF65-F5344CB8AC3E}">
        <p14:creationId xmlns:p14="http://schemas.microsoft.com/office/powerpoint/2010/main" val="2334112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45</a:t>
            </a:fld>
            <a:endParaRPr lang="en-US" dirty="0"/>
          </a:p>
        </p:txBody>
      </p:sp>
    </p:spTree>
    <p:extLst>
      <p:ext uri="{BB962C8B-B14F-4D97-AF65-F5344CB8AC3E}">
        <p14:creationId xmlns:p14="http://schemas.microsoft.com/office/powerpoint/2010/main" val="4120765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 x 6 rule</a:t>
            </a:r>
          </a:p>
          <a:p>
            <a:r>
              <a:rPr lang="en-US" dirty="0"/>
              <a:t>No more then six bullets, no more than 6 words per bullet</a:t>
            </a:r>
          </a:p>
        </p:txBody>
      </p:sp>
      <p:sp>
        <p:nvSpPr>
          <p:cNvPr id="4" name="Slide Number Placeholder 3"/>
          <p:cNvSpPr>
            <a:spLocks noGrp="1"/>
          </p:cNvSpPr>
          <p:nvPr>
            <p:ph type="sldNum" sz="quarter" idx="5"/>
          </p:nvPr>
        </p:nvSpPr>
        <p:spPr/>
        <p:txBody>
          <a:bodyPr/>
          <a:lstStyle/>
          <a:p>
            <a:pPr>
              <a:defRPr/>
            </a:pPr>
            <a:fld id="{19CE3086-B4B2-4E2A-AF84-892BBF941E94}" type="slidenum">
              <a:rPr lang="en-US" smtClean="0"/>
              <a:pPr>
                <a:defRPr/>
              </a:pPr>
              <a:t>48</a:t>
            </a:fld>
            <a:endParaRPr lang="en-US" dirty="0"/>
          </a:p>
        </p:txBody>
      </p:sp>
    </p:spTree>
    <p:extLst>
      <p:ext uri="{BB962C8B-B14F-4D97-AF65-F5344CB8AC3E}">
        <p14:creationId xmlns:p14="http://schemas.microsoft.com/office/powerpoint/2010/main" val="1129967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Prepare and learn: </a:t>
            </a:r>
            <a:r>
              <a:rPr lang="en-US" sz="1200" dirty="0">
                <a:solidFill>
                  <a:schemeClr val="tx1"/>
                </a:solidFill>
                <a:effectLst/>
              </a:rPr>
              <a:t>(memorize it all, speak from notes, read text but memorize first &amp; last minute)</a:t>
            </a:r>
          </a:p>
          <a:p>
            <a:endParaRPr lang="en-US" dirty="0"/>
          </a:p>
        </p:txBody>
      </p:sp>
      <p:sp>
        <p:nvSpPr>
          <p:cNvPr id="4" name="Slide Number Placeholder 3"/>
          <p:cNvSpPr>
            <a:spLocks noGrp="1"/>
          </p:cNvSpPr>
          <p:nvPr>
            <p:ph type="sldNum" sz="quarter" idx="5"/>
          </p:nvPr>
        </p:nvSpPr>
        <p:spPr/>
        <p:txBody>
          <a:bodyPr/>
          <a:lstStyle/>
          <a:p>
            <a:pPr>
              <a:defRPr/>
            </a:pPr>
            <a:fld id="{19CE3086-B4B2-4E2A-AF84-892BBF941E94}" type="slidenum">
              <a:rPr lang="en-US" smtClean="0"/>
              <a:pPr>
                <a:defRPr/>
              </a:pPr>
              <a:t>50</a:t>
            </a:fld>
            <a:endParaRPr lang="en-US" dirty="0"/>
          </a:p>
        </p:txBody>
      </p:sp>
    </p:spTree>
    <p:extLst>
      <p:ext uri="{BB962C8B-B14F-4D97-AF65-F5344CB8AC3E}">
        <p14:creationId xmlns:p14="http://schemas.microsoft.com/office/powerpoint/2010/main" val="2687073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CE3086-B4B2-4E2A-AF84-892BBF941E94}" type="slidenum">
              <a:rPr lang="en-US" smtClean="0"/>
              <a:pPr>
                <a:defRPr/>
              </a:pPr>
              <a:t>54</a:t>
            </a:fld>
            <a:endParaRPr lang="en-US" dirty="0"/>
          </a:p>
        </p:txBody>
      </p:sp>
    </p:spTree>
    <p:extLst>
      <p:ext uri="{BB962C8B-B14F-4D97-AF65-F5344CB8AC3E}">
        <p14:creationId xmlns:p14="http://schemas.microsoft.com/office/powerpoint/2010/main" val="2080256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t>
            </a:r>
            <a:r>
              <a:rPr lang="en-US" baseline="0" dirty="0"/>
              <a:t> students to go off into different rooms and find a space to jot down notes</a:t>
            </a:r>
          </a:p>
          <a:p>
            <a:endParaRPr lang="en-US" baseline="0" dirty="0"/>
          </a:p>
          <a:p>
            <a:r>
              <a:rPr lang="en-US" baseline="0" dirty="0"/>
              <a:t>Anything (but appropriate!)</a:t>
            </a:r>
          </a:p>
          <a:p>
            <a:endParaRPr lang="en-US" baseline="0" dirty="0"/>
          </a:p>
          <a:p>
            <a:r>
              <a:rPr lang="en-US" baseline="0" dirty="0"/>
              <a:t>2 minutes – we don’t expect you to take 3 hours to do this using the 1 minute = 1 hour rule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55</a:t>
            </a:fld>
            <a:endParaRPr lang="en-US" dirty="0"/>
          </a:p>
        </p:txBody>
      </p:sp>
    </p:spTree>
    <p:extLst>
      <p:ext uri="{BB962C8B-B14F-4D97-AF65-F5344CB8AC3E}">
        <p14:creationId xmlns:p14="http://schemas.microsoft.com/office/powerpoint/2010/main" val="2498402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ABCC681-CD3F-49B8-AB56-834B5E1B2880}" type="slidenum">
              <a:rPr lang="en-US">
                <a:latin typeface="Arial" charset="0"/>
              </a:rPr>
              <a:pPr/>
              <a:t>56</a:t>
            </a:fld>
            <a:endParaRPr lang="en-US" dirty="0">
              <a:latin typeface="Arial" charset="0"/>
            </a:endParaRPr>
          </a:p>
        </p:txBody>
      </p:sp>
      <p:sp>
        <p:nvSpPr>
          <p:cNvPr id="64515" name="Rectangle 2"/>
          <p:cNvSpPr>
            <a:spLocks noGrp="1" noRot="1" noChangeAspect="1" noChangeArrowheads="1" noTextEdit="1"/>
          </p:cNvSpPr>
          <p:nvPr>
            <p:ph type="sldImg"/>
          </p:nvPr>
        </p:nvSpPr>
        <p:spPr>
          <a:xfrm>
            <a:off x="1143000" y="685800"/>
            <a:ext cx="4568825" cy="3425825"/>
          </a:xfrm>
          <a:ln/>
        </p:spPr>
      </p:sp>
      <p:sp>
        <p:nvSpPr>
          <p:cNvPr id="64516" name="Rectangle 3"/>
          <p:cNvSpPr>
            <a:spLocks noGrp="1" noChangeArrowheads="1"/>
          </p:cNvSpPr>
          <p:nvPr>
            <p:ph type="body" idx="1"/>
          </p:nvPr>
        </p:nvSpPr>
        <p:spPr>
          <a:noFill/>
        </p:spPr>
        <p:txBody>
          <a:bodyPr/>
          <a:lstStyle/>
          <a:p>
            <a:pPr eaLnBrk="1" hangingPunct="1"/>
            <a:r>
              <a:rPr lang="en-US" dirty="0"/>
              <a:t>One of the most important elements of a team. Without motivation of your teammates, your team won’t accomplish much.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57</a:t>
            </a:fld>
            <a:endParaRPr lang="en-US" dirty="0"/>
          </a:p>
        </p:txBody>
      </p:sp>
    </p:spTree>
    <p:extLst>
      <p:ext uri="{BB962C8B-B14F-4D97-AF65-F5344CB8AC3E}">
        <p14:creationId xmlns:p14="http://schemas.microsoft.com/office/powerpoint/2010/main" val="201596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We will discuss all four parts throughout</a:t>
            </a:r>
            <a:r>
              <a:rPr lang="en-US" baseline="0" dirty="0"/>
              <a:t> today</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kern="1200" dirty="0">
                <a:solidFill>
                  <a:schemeClr val="tx1"/>
                </a:solidFill>
                <a:latin typeface="Arial" charset="0"/>
                <a:ea typeface="+mn-ea"/>
                <a:cs typeface="Arial" charset="0"/>
              </a:rPr>
              <a:t>Self awareness is a crucial part in personal development</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typically motivated to fulfill a need that they have. They work a job to afford to their house and car. An additional motivator may be that they enjoy their job.</a:t>
            </a:r>
          </a:p>
        </p:txBody>
      </p:sp>
      <p:sp>
        <p:nvSpPr>
          <p:cNvPr id="4" name="Slide Number Placeholder 3"/>
          <p:cNvSpPr>
            <a:spLocks noGrp="1"/>
          </p:cNvSpPr>
          <p:nvPr>
            <p:ph type="sldNum" sz="quarter" idx="5"/>
          </p:nvPr>
        </p:nvSpPr>
        <p:spPr/>
        <p:txBody>
          <a:bodyPr/>
          <a:lstStyle/>
          <a:p>
            <a:pPr>
              <a:defRPr/>
            </a:pPr>
            <a:fld id="{19CE3086-B4B2-4E2A-AF84-892BBF941E94}" type="slidenum">
              <a:rPr lang="en-US" smtClean="0"/>
              <a:pPr>
                <a:defRPr/>
              </a:pPr>
              <a:t>58</a:t>
            </a:fld>
            <a:endParaRPr lang="en-US" dirty="0"/>
          </a:p>
        </p:txBody>
      </p:sp>
    </p:spTree>
    <p:extLst>
      <p:ext uri="{BB962C8B-B14F-4D97-AF65-F5344CB8AC3E}">
        <p14:creationId xmlns:p14="http://schemas.microsoft.com/office/powerpoint/2010/main" val="35194838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r>
              <a:rPr lang="en-US" dirty="0"/>
              <a:t>You want your robot to do well at competition because it is fun to win. So you work hard to design and build a robot, you then go to competition and do well. That success creates a desire to do well at the next competition and future years.</a:t>
            </a:r>
          </a:p>
          <a:p>
            <a:r>
              <a:rPr lang="en-US" dirty="0"/>
              <a:t>No winning is obviously not the only motivator to be on a robotics team. In fact it is likely not as large of a motivator as what you get out of your involvement through learning new skills and being a part of a great group of people.</a:t>
            </a:r>
          </a:p>
        </p:txBody>
      </p:sp>
      <p:sp>
        <p:nvSpPr>
          <p:cNvPr id="4" name="Slide Number Placeholder 3"/>
          <p:cNvSpPr>
            <a:spLocks noGrp="1"/>
          </p:cNvSpPr>
          <p:nvPr>
            <p:ph type="sldNum" sz="quarter" idx="5"/>
          </p:nvPr>
        </p:nvSpPr>
        <p:spPr/>
        <p:txBody>
          <a:bodyPr/>
          <a:lstStyle/>
          <a:p>
            <a:pPr>
              <a:defRPr/>
            </a:pPr>
            <a:fld id="{19CE3086-B4B2-4E2A-AF84-892BBF941E94}" type="slidenum">
              <a:rPr lang="en-US" smtClean="0"/>
              <a:pPr>
                <a:defRPr/>
              </a:pPr>
              <a:t>59</a:t>
            </a:fld>
            <a:endParaRPr lang="en-US" dirty="0"/>
          </a:p>
        </p:txBody>
      </p:sp>
    </p:spTree>
    <p:extLst>
      <p:ext uri="{BB962C8B-B14F-4D97-AF65-F5344CB8AC3E}">
        <p14:creationId xmlns:p14="http://schemas.microsoft.com/office/powerpoint/2010/main" val="3873508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r>
              <a:rPr lang="en-US" dirty="0"/>
              <a:t>Internal Fear can be a good and bad motivator.</a:t>
            </a:r>
            <a:r>
              <a:rPr lang="en-US" baseline="0" dirty="0"/>
              <a:t>  The fear of failure can drive people to accomplish great tasks.  The fear of failure can also make people obsess about things and become counter productive.</a:t>
            </a:r>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61</a:t>
            </a:fld>
            <a:endParaRPr lang="en-US" dirty="0"/>
          </a:p>
        </p:txBody>
      </p:sp>
    </p:spTree>
    <p:extLst>
      <p:ext uri="{BB962C8B-B14F-4D97-AF65-F5344CB8AC3E}">
        <p14:creationId xmlns:p14="http://schemas.microsoft.com/office/powerpoint/2010/main" val="2396202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r>
              <a:rPr lang="en-US" dirty="0"/>
              <a:t>Feedback – People need to understand how they are doing.  Provide</a:t>
            </a:r>
            <a:r>
              <a:rPr lang="en-US" baseline="0" dirty="0"/>
              <a:t> constructive positive feedback whenever you can.  If someone does a good job make sure you let them know a.s.a.p..</a:t>
            </a:r>
          </a:p>
          <a:p>
            <a:r>
              <a:rPr lang="en-US" baseline="0" dirty="0"/>
              <a:t>Know the person – Make sure you get to know the person you are trying to motivate.  Understand what their motivators are and try to reward them based on those motivators.</a:t>
            </a:r>
          </a:p>
          <a:p>
            <a:r>
              <a:rPr lang="en-US" baseline="0" dirty="0"/>
              <a:t>Leadership Attitude and Motivation – As a leader you need to emanate a positive attitude when ever possible.  Attitude is contagious.  Also you must keep yourself self-motivated.</a:t>
            </a:r>
          </a:p>
          <a:p>
            <a:r>
              <a:rPr lang="en-US" baseline="0" dirty="0"/>
              <a:t>Delegate things that have a purpose – If you give a follower a task that is important  and worth while, they will have a better sense of meaning and importance when doing the task.</a:t>
            </a:r>
          </a:p>
          <a:p>
            <a:r>
              <a:rPr lang="en-US" baseline="0" dirty="0"/>
              <a:t>Empowerment – You have to give your followers the ability to own and have some power over how things are done.</a:t>
            </a:r>
          </a:p>
          <a:p>
            <a:endParaRPr lang="en-US" baseline="0"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62</a:t>
            </a:fld>
            <a:endParaRPr lang="en-US" dirty="0"/>
          </a:p>
        </p:txBody>
      </p:sp>
    </p:spTree>
    <p:extLst>
      <p:ext uri="{BB962C8B-B14F-4D97-AF65-F5344CB8AC3E}">
        <p14:creationId xmlns:p14="http://schemas.microsoft.com/office/powerpoint/2010/main" val="4017419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64</a:t>
            </a:fld>
            <a:endParaRPr lang="en-US" dirty="0"/>
          </a:p>
        </p:txBody>
      </p:sp>
    </p:spTree>
    <p:extLst>
      <p:ext uri="{BB962C8B-B14F-4D97-AF65-F5344CB8AC3E}">
        <p14:creationId xmlns:p14="http://schemas.microsoft.com/office/powerpoint/2010/main" val="1207161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65</a:t>
            </a:fld>
            <a:endParaRPr lang="en-US" dirty="0"/>
          </a:p>
        </p:txBody>
      </p:sp>
    </p:spTree>
    <p:extLst>
      <p:ext uri="{BB962C8B-B14F-4D97-AF65-F5344CB8AC3E}">
        <p14:creationId xmlns:p14="http://schemas.microsoft.com/office/powerpoint/2010/main" val="1907086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motivated</a:t>
            </a:r>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68</a:t>
            </a:fld>
            <a:endParaRPr lang="en-US" dirty="0"/>
          </a:p>
        </p:txBody>
      </p:sp>
    </p:spTree>
    <p:extLst>
      <p:ext uri="{BB962C8B-B14F-4D97-AF65-F5344CB8AC3E}">
        <p14:creationId xmlns:p14="http://schemas.microsoft.com/office/powerpoint/2010/main" val="2463990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69</a:t>
            </a:fld>
            <a:endParaRPr lang="en-US" dirty="0"/>
          </a:p>
        </p:txBody>
      </p:sp>
    </p:spTree>
    <p:extLst>
      <p:ext uri="{BB962C8B-B14F-4D97-AF65-F5344CB8AC3E}">
        <p14:creationId xmlns:p14="http://schemas.microsoft.com/office/powerpoint/2010/main" val="2406342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Human Knot</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70</a:t>
            </a:fld>
            <a:endParaRPr lang="en-US" dirty="0"/>
          </a:p>
        </p:txBody>
      </p:sp>
    </p:spTree>
    <p:extLst>
      <p:ext uri="{BB962C8B-B14F-4D97-AF65-F5344CB8AC3E}">
        <p14:creationId xmlns:p14="http://schemas.microsoft.com/office/powerpoint/2010/main" val="4188622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84960" cy="4024800"/>
          </a:xfrm>
        </p:spPr>
        <p:txBody>
          <a:bodyPr wrap="square"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r>
              <a:rPr lang="en-US" kern="1200" dirty="0">
                <a:cs typeface="Lucida Sans Unicode" pitchFamily="2"/>
              </a:rPr>
              <a:t>If you know your</a:t>
            </a:r>
            <a:r>
              <a:rPr lang="en-US" kern="1200" baseline="0" dirty="0">
                <a:cs typeface="Lucida Sans Unicode" pitchFamily="2"/>
              </a:rPr>
              <a:t> strengths and weaknesses, you know what to play up and what you can improve upon.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0" dirty="0">
                <a:cs typeface="Lucida Sans Unicode" pitchFamily="2"/>
              </a:rPr>
              <a:t>Biases and assumptions affect the way you interact with others. </a:t>
            </a:r>
            <a:r>
              <a:rPr lang="en-US" kern="1200" dirty="0">
                <a:cs typeface="Lucida Sans Unicode" pitchFamily="2"/>
              </a:rPr>
              <a:t>As a leader, you may not necessarily</a:t>
            </a:r>
            <a:r>
              <a:rPr lang="en-US" kern="1200" baseline="0" dirty="0">
                <a:cs typeface="Lucida Sans Unicode" pitchFamily="2"/>
              </a:rPr>
              <a:t> get along with everyone you’re leading, but you still have to work with them constructively. </a:t>
            </a:r>
            <a:r>
              <a:rPr lang="en-US" b="1" kern="1200" baseline="0" dirty="0">
                <a:cs typeface="Lucida Sans Unicode" pitchFamily="2"/>
              </a:rPr>
              <a:t>Can someone name a bias or assumption that may impede one’s ability to lead?</a:t>
            </a:r>
            <a:endParaRPr lang="en-US" kern="1200" dirty="0">
              <a:cs typeface="Lucida Sans Unicode" pitchFamily="2"/>
            </a:endParaRPr>
          </a:p>
          <a:p>
            <a:pPr lvl="0"/>
            <a:r>
              <a:rPr lang="en-US" kern="1200" baseline="0" dirty="0">
                <a:cs typeface="Lucida Sans Unicode" pitchFamily="2"/>
              </a:rPr>
              <a:t>If you are aware of these, then you can put them in check when interacting with followers and teammates.</a:t>
            </a:r>
            <a:endParaRPr lang="en-US" kern="1200" dirty="0">
              <a:cs typeface="Lucida Sans Unicode" pitchFamily="2"/>
            </a:endParaRPr>
          </a:p>
          <a:p>
            <a:pPr lvl="0"/>
            <a:endParaRPr lang="en-US" kern="1200" dirty="0">
              <a:cs typeface="Lucida Sans Unicode" pitchFamily="2"/>
            </a:endParaRPr>
          </a:p>
          <a:p>
            <a:pPr lvl="0"/>
            <a:r>
              <a:rPr lang="en-US" kern="1200" dirty="0">
                <a:cs typeface="Lucida Sans Unicode" pitchFamily="2"/>
              </a:rPr>
              <a:t>Empathy allows you to see past the bias. Try to understand the other reasons of why they may be doing certain</a:t>
            </a:r>
            <a:r>
              <a:rPr lang="en-US" kern="1200" baseline="0" dirty="0">
                <a:cs typeface="Lucida Sans Unicode" pitchFamily="2"/>
              </a:rPr>
              <a:t> things. Have you ever gotten mad at someone for always arriving late or not doing tasks that have been asked of them? What do you usually think of those kinds of people? You tend to think something negative. And it’s not because you’re a negative or bad person, it’s just the easier reason to think of vs some other complicated reason that could only make sense to the person committing the issue. </a:t>
            </a:r>
            <a:r>
              <a:rPr lang="en-US" kern="1200" dirty="0">
                <a:cs typeface="Lucida Sans Unicode" pitchFamily="2"/>
              </a:rPr>
              <a:t> Try asking some questions about what’s going on with them to have some understanding of the situation. And then you can understand how to resolve it in a non-confrontational or negative way.</a:t>
            </a:r>
          </a:p>
          <a:p>
            <a:pPr lvl="0"/>
            <a:endParaRPr lang="en-US" kern="1200" dirty="0">
              <a:cs typeface="Lucida Sans Unicode" pitchFamily="2"/>
            </a:endParaRPr>
          </a:p>
          <a:p>
            <a:pPr lvl="0"/>
            <a:r>
              <a:rPr lang="en-US" kern="1200" dirty="0">
                <a:cs typeface="Lucida Sans Unicode" pitchFamily="2"/>
              </a:rPr>
              <a:t>You make an assumption, the person feels hurt by that assumption (the way you spoke to them, what you said to them, the fact that you’re assuming the wrong thing about them), they get defensive and now it creates a conflict. To avoid this, try to not assume what might be going on with someone.</a:t>
            </a:r>
          </a:p>
          <a:p>
            <a:pPr lvl="0"/>
            <a:endParaRPr lang="en-US" kern="1200" dirty="0">
              <a:cs typeface="Lucida Sans Unicode" pitchFamily="2"/>
            </a:endParaRPr>
          </a:p>
          <a:p>
            <a:pPr lvl="0"/>
            <a:r>
              <a:rPr lang="en-US" kern="1200" dirty="0">
                <a:cs typeface="Lucida Sans Unicode" pitchFamily="2"/>
              </a:rPr>
              <a:t>Understanding your biases and assumptions, helps you understand any barriers or limitations you may have when interacting with others.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invest in your strengths. Your strengths are what set you apart and are the strongest attributes that you have to offer to your team.</a:t>
            </a:r>
          </a:p>
          <a:p>
            <a:endParaRPr lang="en-US" dirty="0"/>
          </a:p>
          <a:p>
            <a:r>
              <a:rPr lang="en-US" dirty="0"/>
              <a:t>Having a diverse team of people that have strengths in many different areas will help your team be the best that it can be. The idea is that your team should be made up of other individuals whose strengths complement each other and make your team more well rounded.</a:t>
            </a:r>
          </a:p>
          <a:p>
            <a:endParaRPr lang="en-US" dirty="0"/>
          </a:p>
          <a:p>
            <a:r>
              <a:rPr lang="en-US" dirty="0"/>
              <a:t>It is important to understand your followers’ needs in order to make sure the want to be a part of your team. If you are not in tune with what they want to do, then they will likely not want to be involved.</a:t>
            </a:r>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a:t>
            </a:fld>
            <a:endParaRPr lang="en-US" dirty="0"/>
          </a:p>
        </p:txBody>
      </p:sp>
    </p:spTree>
    <p:extLst>
      <p:ext uri="{BB962C8B-B14F-4D97-AF65-F5344CB8AC3E}">
        <p14:creationId xmlns:p14="http://schemas.microsoft.com/office/powerpoint/2010/main" val="302386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Share their 5 talents – fill in 4 domains</a:t>
            </a:r>
          </a:p>
          <a:p>
            <a:endParaRPr lang="en-US" dirty="0"/>
          </a:p>
          <a:p>
            <a:pPr>
              <a:lnSpc>
                <a:spcPct val="90000"/>
              </a:lnSpc>
            </a:pPr>
            <a:r>
              <a:rPr lang="en-US" altLang="en-US" sz="1200" dirty="0"/>
              <a:t>We all lead in different ways, based on our talents and limitations </a:t>
            </a:r>
          </a:p>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a:t>To maximize your team, you need to try to organize your members in a way that utilizes their strengths.</a:t>
            </a:r>
          </a:p>
          <a:p>
            <a:endParaRPr lang="en-US" dirty="0"/>
          </a:p>
          <a:p>
            <a:r>
              <a:rPr lang="en-US" dirty="0"/>
              <a:t>There are four distinct domains of leadership strength. </a:t>
            </a:r>
            <a:r>
              <a:rPr lang="en-US" i="1" dirty="0"/>
              <a:t>Go over slide.</a:t>
            </a:r>
            <a:endParaRPr lang="en-US" dirty="0"/>
          </a:p>
          <a:p>
            <a:endParaRPr lang="en-US" dirty="0"/>
          </a:p>
          <a:p>
            <a:r>
              <a:rPr lang="en-US" dirty="0"/>
              <a:t>There is a table on page 3 in your work book that shows where your</a:t>
            </a:r>
            <a:r>
              <a:rPr lang="en-US" baseline="0" dirty="0"/>
              <a:t> talents fit. Take a few minutes to find out where your strengths fall in the four domains. Give them 5 minutes to share.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a:p>
            <a:pPr marL="0" indent="0">
              <a:buNone/>
            </a:pPr>
            <a:r>
              <a:rPr lang="en-US" dirty="0">
                <a:effectLst/>
              </a:rPr>
              <a:t>Common theme: </a:t>
            </a:r>
          </a:p>
          <a:p>
            <a:pPr marL="0" indent="0">
              <a:buNone/>
            </a:pPr>
            <a:endParaRPr lang="en-US" sz="800" dirty="0">
              <a:effectLst/>
            </a:endParaRPr>
          </a:p>
          <a:p>
            <a:r>
              <a:rPr lang="en-US" dirty="0">
                <a:effectLst/>
              </a:rPr>
              <a:t>In order to be a great leader, you need to be great at many things</a:t>
            </a:r>
          </a:p>
          <a:p>
            <a:r>
              <a:rPr lang="en-US" dirty="0">
                <a:effectLst/>
              </a:rPr>
              <a:t>In reality, it is difficult to be great at many things</a:t>
            </a:r>
          </a:p>
          <a:p>
            <a:r>
              <a:rPr lang="en-US" dirty="0">
                <a:effectLst/>
              </a:rPr>
              <a:t>You must find others who are great at the things that you’re not and develop a leadership team</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C9C9D5D-6CF1-4857-ADC8-1E78B4A5AAC6}" type="slidenum">
              <a:rPr lang="en-US" smtClean="0"/>
              <a:pPr>
                <a:defRPr/>
              </a:pPr>
              <a:t>‹#›</a:t>
            </a:fld>
            <a:endParaRPr lang="en-US" dirty="0"/>
          </a:p>
        </p:txBody>
      </p:sp>
    </p:spTree>
    <p:extLst>
      <p:ext uri="{BB962C8B-B14F-4D97-AF65-F5344CB8AC3E}">
        <p14:creationId xmlns:p14="http://schemas.microsoft.com/office/powerpoint/2010/main" val="44977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800771-39C9-4EC8-8251-36A3141737F2}" type="slidenum">
              <a:rPr lang="en-US" smtClean="0"/>
              <a:pPr>
                <a:defRPr/>
              </a:pPr>
              <a:t>‹#›</a:t>
            </a:fld>
            <a:endParaRPr lang="en-US" dirty="0"/>
          </a:p>
        </p:txBody>
      </p:sp>
    </p:spTree>
    <p:extLst>
      <p:ext uri="{BB962C8B-B14F-4D97-AF65-F5344CB8AC3E}">
        <p14:creationId xmlns:p14="http://schemas.microsoft.com/office/powerpoint/2010/main" val="212763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9330B7-F1CC-4A5B-B826-0D92EA6F0D11}" type="slidenum">
              <a:rPr lang="en-US" smtClean="0"/>
              <a:pPr>
                <a:defRPr/>
              </a:pPr>
              <a:t>‹#›</a:t>
            </a:fld>
            <a:endParaRPr lang="en-US" dirty="0"/>
          </a:p>
        </p:txBody>
      </p:sp>
    </p:spTree>
    <p:extLst>
      <p:ext uri="{BB962C8B-B14F-4D97-AF65-F5344CB8AC3E}">
        <p14:creationId xmlns:p14="http://schemas.microsoft.com/office/powerpoint/2010/main" val="330315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3E06B44-6F7A-4A03-A64C-5D00696DC4E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414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C38EB20-226D-4637-8573-E457ADBC8A08}" type="slidenum">
              <a:rPr lang="en-US" smtClean="0"/>
              <a:pPr>
                <a:defRPr/>
              </a:pPr>
              <a:t>‹#›</a:t>
            </a:fld>
            <a:endParaRPr lang="en-US" dirty="0"/>
          </a:p>
        </p:txBody>
      </p:sp>
    </p:spTree>
    <p:extLst>
      <p:ext uri="{BB962C8B-B14F-4D97-AF65-F5344CB8AC3E}">
        <p14:creationId xmlns:p14="http://schemas.microsoft.com/office/powerpoint/2010/main" val="359228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FCF0870-2A4E-4F81-8F4E-83FC6743AB19}" type="slidenum">
              <a:rPr lang="en-US" smtClean="0"/>
              <a:pPr>
                <a:defRPr/>
              </a:pPr>
              <a:t>‹#›</a:t>
            </a:fld>
            <a:endParaRPr lang="en-US" dirty="0"/>
          </a:p>
        </p:txBody>
      </p:sp>
    </p:spTree>
    <p:extLst>
      <p:ext uri="{BB962C8B-B14F-4D97-AF65-F5344CB8AC3E}">
        <p14:creationId xmlns:p14="http://schemas.microsoft.com/office/powerpoint/2010/main" val="36861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14F7BCD-C1E9-4355-A7C3-4A9BAD5E8AB0}" type="slidenum">
              <a:rPr lang="en-US" smtClean="0"/>
              <a:pPr>
                <a:defRPr/>
              </a:pPr>
              <a:t>‹#›</a:t>
            </a:fld>
            <a:endParaRPr lang="en-US" dirty="0"/>
          </a:p>
        </p:txBody>
      </p:sp>
    </p:spTree>
    <p:extLst>
      <p:ext uri="{BB962C8B-B14F-4D97-AF65-F5344CB8AC3E}">
        <p14:creationId xmlns:p14="http://schemas.microsoft.com/office/powerpoint/2010/main" val="68524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8ADF790-F871-41FA-831C-63B7879E91BC}" type="slidenum">
              <a:rPr lang="en-US" smtClean="0"/>
              <a:pPr>
                <a:defRPr/>
              </a:pPr>
              <a:t>‹#›</a:t>
            </a:fld>
            <a:endParaRPr lang="en-US" dirty="0"/>
          </a:p>
        </p:txBody>
      </p:sp>
    </p:spTree>
    <p:extLst>
      <p:ext uri="{BB962C8B-B14F-4D97-AF65-F5344CB8AC3E}">
        <p14:creationId xmlns:p14="http://schemas.microsoft.com/office/powerpoint/2010/main" val="62002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444C2BF-D01D-47B1-ADF3-84FDBE092E65}" type="slidenum">
              <a:rPr lang="en-US" smtClean="0"/>
              <a:pPr>
                <a:defRPr/>
              </a:pPr>
              <a:t>‹#›</a:t>
            </a:fld>
            <a:endParaRPr lang="en-US" dirty="0"/>
          </a:p>
        </p:txBody>
      </p:sp>
    </p:spTree>
    <p:extLst>
      <p:ext uri="{BB962C8B-B14F-4D97-AF65-F5344CB8AC3E}">
        <p14:creationId xmlns:p14="http://schemas.microsoft.com/office/powerpoint/2010/main" val="33380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C696A61-41CD-4577-A567-C1ABEAA44D71}" type="slidenum">
              <a:rPr lang="en-US" smtClean="0"/>
              <a:pPr>
                <a:defRPr/>
              </a:pPr>
              <a:t>‹#›</a:t>
            </a:fld>
            <a:endParaRPr lang="en-US" dirty="0"/>
          </a:p>
        </p:txBody>
      </p:sp>
    </p:spTree>
    <p:extLst>
      <p:ext uri="{BB962C8B-B14F-4D97-AF65-F5344CB8AC3E}">
        <p14:creationId xmlns:p14="http://schemas.microsoft.com/office/powerpoint/2010/main" val="109309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E81537B-7450-4C78-9CDD-49E621B0D845}" type="slidenum">
              <a:rPr lang="en-US" smtClean="0"/>
              <a:pPr>
                <a:defRPr/>
              </a:pPr>
              <a:t>‹#›</a:t>
            </a:fld>
            <a:endParaRPr lang="en-US" dirty="0"/>
          </a:p>
        </p:txBody>
      </p:sp>
    </p:spTree>
    <p:extLst>
      <p:ext uri="{BB962C8B-B14F-4D97-AF65-F5344CB8AC3E}">
        <p14:creationId xmlns:p14="http://schemas.microsoft.com/office/powerpoint/2010/main" val="315802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C44FF45-4AF8-4C8C-8117-065588B98462}" type="slidenum">
              <a:rPr lang="en-US" smtClean="0"/>
              <a:pPr>
                <a:defRPr/>
              </a:pPr>
              <a:t>‹#›</a:t>
            </a:fld>
            <a:endParaRPr lang="en-US" dirty="0"/>
          </a:p>
        </p:txBody>
      </p:sp>
    </p:spTree>
    <p:extLst>
      <p:ext uri="{BB962C8B-B14F-4D97-AF65-F5344CB8AC3E}">
        <p14:creationId xmlns:p14="http://schemas.microsoft.com/office/powerpoint/2010/main" val="86942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631066-0447-4E0B-86B5-DC56C5AFF4A5}" type="slidenum">
              <a:rPr lang="en-US" smtClean="0"/>
              <a:pPr>
                <a:defRPr/>
              </a:pPr>
              <a:t>‹#›</a:t>
            </a:fld>
            <a:endParaRPr lang="en-US" dirty="0"/>
          </a:p>
        </p:txBody>
      </p:sp>
    </p:spTree>
    <p:extLst>
      <p:ext uri="{BB962C8B-B14F-4D97-AF65-F5344CB8AC3E}">
        <p14:creationId xmlns:p14="http://schemas.microsoft.com/office/powerpoint/2010/main" val="35158113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0FGlsuTnt_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wgHBgkIBwgKCgkLDRYPDQwMDRsUFRAWIB0iIiAdHx8kKDQsJCYxJx8fLT0tMTU3Ojo6Iys/RD84QzQ5OjcBCgoKDQwNGg8PGjclHyU3Nzc3Nzc3Nzc3Nzc3Nzc3Nzc3Nzc3Nzc3Nzc3Nzc3Nzc3Nzc3Nzc3Nzc3Nzc3Nzc3N//AABEIALoAnQMBIgACEQEDEQH/xAAcAAAABwEBAAAAAAAAAAAAAAAAAQIDBAUHBgj/xAA9EAABAwMCAwUGBQIFBAMAAAABAAIDBAUREiEGMUEHEyJRgRQyYXGRoSNCUrHBM3IVQ6LR8HN04fEkNDb/xAAUAQEAAAAAAAAAAAAAAAAAAAAA/8QAFBEBAAAAAAAAAAAAAAAAAAAAAP/aAAwDAQACEQMRAD8AyDCACLKAKAztuOaARc0ecIFBHlJBKnWa2VF3uENHTaWvkdjW/wB1vxKCGrO1WC7XeQR0FDLLnrjA+pWr2PgC326kikDIqicP/EqKkYaR5NaThdfQxU0TnMp3MY5u2gtA5eWEGS0/ZRfHsDqqoo6YnfS9+SPoq279n95tj9P4VQP1QnIWzzVI74xyANfz8TlEdL3rTGXYcc4KDDG8M3iRrnMoJnMbzcG7KuqKaop3aZ4nMPkVt9SJaeldTGXAJ2kDtx81nd/h7qpzNI3u3fmO4PyKDjcoZVtU2Z74X1VE4PjYMuGcEeipHEg77FA7qQ1JnKPKB7UjD0xlHlA+HJQdso4ccIAlAnkjzlJQygWDhHlIyjzsgWD8M/ALb+BeEorFaYK2sayS4Tta9zHYxADuB/csr4IslTfuIaWmpsANeHyPPJrRuSvScNsjklBx+GwDBd1I6oKcW6Soa6Wd78uG7Q7OB5YTbqMRN0RM5DGr9iV1sdE1o55UeqpI85wg5qSlD4ND2A4Bx/Ki933RGGnbrjkrmqYWghpICguEgaSdxn6oKqto/aBjxjI5/wDhcRf7fJDmGaIljtw5uSPmtH1A+8c/BNV9o9sonhwBODjKDG4o30cxcInPaeTmbbfyol8s7m03t0cZB/zGkYz8V0NbR1VurXQTQl0LjszO/wAwpUJpat5phIZfBnDTlzm/I9UGZoKwvludbbg+HfuzvGT+lV6AZSspCMIFZRgptKCAzyRIZQCAxyRjyQCCDbewiha23V1e9rdT5O7j23x1WtwxiNgaPVcJ2L0YpuC6WR4zJUPfK0n9JOB+y787BACcKLORvlPvdsocxOo9dkFZV+I45Y5BVVQ5zSWZAaTk5CvJog6QHJwQqupgaCXBricZBQVgflwJVxG4vhAaDyVW6E5yAMD4qypjhjcFBS3i2ir1MfG1zM9d8KrfwpTubFJ3JZKz3XM2IPmuzmGncb532QLWvGWDBCDCO0mnlpa6nZKNi04d5rjVq3bTRgU9DUAjLXlp9QsqKAIJOUaAJY5JIShhARQCJGCgUiRZR5Qeh+xOtNVwnGJJGudDI6NrRzY0ch/K0PO689dh13dR8Vvt75NMVbCQ0F22tu49SM/Rb5PUthaXv6b4agflIA3ULWHSbnYg8lyPEvHcNG99PSxSTzbDDG5DT8Uxw7xVLWVsMFdC6F7njTqGNQOyDrnTsbCMEA6iFzd24ittLI9klS3UBudWw9VA4tuM9udNTgjDjkE9FmDY46+4xU+iaolkeQIWEjVzO/8Azog7aTiyBta0xtb3TjjUXZB+i6a23inqg1jGPDnAkZGx+SzES4nlpqeyhkcJIyJN348vPn0V3aZqmOVjX0ksQwfBKchvyQaVG7UOeoEJuWRlPkvcATtlqboXGSlYXZyGp2WHvI3EjO3JBT3l4da3Sz0cFVESGzCTow9QsD4ht/8Ahd4qqTOWsdln9p3C22kuz7jHX2yeJoG+hw/SPNYhxBVGrvNXKTkCQtB+A2QV6CCCA0eUlBApBBBAaBQRIJNtr5rZcKevpiBNTyNkZnzHT+F6adUR3m10Fyp5D3NTE1xwdgDg/VeW+q3DsDu7q23XCy1bjJ7IWTQBx5MdsW+hH3QSayS6XmnqzZoXU9NCXRxva0d7ORkHDiNgCOgVVQWW5ia2iprnCpEzXSsdhwGkgjHUZOVrVVSRCHSyMDHIAclU2ywtiqXVU3iIOQMIKjtFt3tbXvhZlzW5OFwnDzYKWofKYAKgHwSYwW+ePitcuMXe1sgcPCWY3XHTUMFJc9gzTIfdQRmkSyOlDhrcckhnM+ZKnxUXeFj3flGNualing2LW4RZDXeFxIG6CxpsMhDBgbbBS2u0ZHwVVTyd5ID0CniQE+JByNzgko5rjemuayngjkBbyJOOawUuLyXu5uOT6rae0e6il4RqIGucfaZO5DiMbcyPosWQBBAI0BIIIIFIIkaAI0SCAuq7bshvItHG9GJDiGtzSvOeRd7n+oAeq4lOwTPppo54idcTw9uPMEEfwg9ivGeaiuq2vq2U0bm5wXO+QTVLcRXWmmr6Uh4qIWyNPQ5GVT26inqrxJUue5jGtLTpcQgsLhUwe26WytBcNPPquNvwt88E5ZcGPqoHBwY12/Pl8FL4rsdVHVd9SVMjjUOI0k7sB8iFzU9kbTP7juo4ZGjBIGCfVBbUNa7uAyTxNGwd/upkDQ55OTk9Oqo6JzaaRsZfkY38le0sfiErDlvkOgQSqXDXkE781JfIMbFRA9zZctdsDjZJfKO9AG26Dle16AzcLRz42gqWOOPIgt/lYxhei+JbU++cPV1BEB3ksR7vPLUNx9152ka9j3MkaWvaS1zTzBHMIEhDKCCA0ESCBSCCCAIIIFASUESCD0D2JXY3Dg32F7syW+Z0QHXQ7xN/cj0XaTySUjWMp6d0z3uyWhwb915+7J+Jm8OcSBlU/FFXAQy55MdnwO+pI9V6G14nyPRBAmF7lkL3U9sgiafAZJ3PcR6AALm71aqmsqXzVt9iZq/yqSIN0jy1OyuvraGSuhDGyacncqpq+G4tWpzxpHRBxE3DVLqD2VNTMQffmkJz8vJXNHOadrWP6bZVrUUDWgNjONPIDqqiuiEOS7AIG6CQZdTjjllNF2upGNgFCgqWufhrvDn8x5KVDqdKGMaXOccABB1fDsfemSVw8EbcZ+K818UOjqb/AHKWnaNBq5CCOoyV6M4quEfCXBFZU5HtHdFse/OVwwPufsvMYLgzBOT5nqgjlEnJtIHLBKa6ZQGgiRoFIIIwEARIyggJBGpFFRyVkoZGNupQR2tL9mjPwW3dmfG3f2+G2XuTRUQAMgmef6zegJ/UPv8AVZ3Ha6ekZqPidjdMSkyStEewDs7fBB6ZbVsbCHNcNJGx6KpuN3jjhLi/ICyaycY19LLS2aaV0jZ3tjjkO7mOccDPmMkK2vgvNPO+GuiII3OMYKC9ffonPc0cycAkqtu9Z35DQem+DyVTSU9RIBs2Pfck7qVL3ceI2HU/49SgkUEJae8fknyXe8L2owxivqm4lcPw2kY0jz+areF+Hn4FXcG4aTqZEeZ8if8AZSu0PidvDPDVTWNwZ3ARwN83nl9Bv6IMr7buKP8AFr5HZ6WTVSW8ky4OzpT/ALD9ys0Emp3kPNE6ofNK98zi+R7i57zzcSck/VI25dMoHX4MD998jCai3GMJTnEx4+I/ZNt5gdMoHXsLOYSVKGCN02Yc+4chA2lBDCHJARRFGTuiQO0sDqiURs6811ltpo6aLDRv5qptcHc05lc3xOOyuInYYMIBUkuPiCbhYG5JaErOsuB5pudxbEQNiga4dp3XHjO108WcmrY7bppOr+F6I44Zbv8AB3T17XGYDEQi2e8+QWW9jHCs9VeouI5y32WISNib1c/OCfTdaB2nVENHbKWefYMkc4k+Qb/6Qc1a+Hau5uc+hIbTtIGp7xkZGcHHVdZZuFqa2PE0n41QNw9w2b8h/K5bsZ4jnudXeqaVju5yyaF+NgMaS357A+pWmuy/psgivcBnJ5Lzt2ycSm9cRmigfmkoPAMfmk/Mf2C2/ju5tsPDFbcXc449LB5vOzR9SF5Ulc+SRz5SXPcS5zj1J5lAgFGiSg1AZylMzlEEoDCB5rk40tcMkqOCSnGjbmgJBBBAR5pymZrlHllIVhRQaAHlBaSuGmNg2wp7W4aPkqnVqqmMCuGDzPJATWEnluoVzfogJCsWkBpIKo728iMjrhB6H7LKX2bgW1AjBfDrPqSf5XN9uEwkttLRxOBmax0rm5xhuQAT88H6LuOGO6pOELa/3YmUbHH4DTlY/c3VN+rbpca3Lu/c1kbT0jbnA+5QdR2M2Slg4aorppPtU9RKXPDj7oJZjy6LUWsAG6zfsnLo+Gnu3EDayXugeWAcHHqCu14ovcPD9kqblNv3TcMb+t55BBkfbtfhW1cdigf+FRkSzY5OlIOAf7R9ysalbg46robvWSV1VPVVJLpZnOc9/m4nJVFINb8IGWxkoEYUwR4bsEw5pMpHkgaATob5JTY0+GYGCgjNZunmMOE6IwCnMIISJGpVDSundnGyBNNA6R422VroDGYHREyMQzNAGAhO/wAWyBVDEZJ3y+XJWX4ugYGfMFJtcbW0/wAScqa5hOAQMFBHGWx+PbPRUlcDUVkEHMyysZ88kBX0zcahjbCgWGn9s40stP0dXRE/IODj9gg368VAoOBmwA4Ja2mb8s7/AGBWdVLzTUErmtBkLD3bR+roPrhdFf7j7dIKNn9KGZx+ZP8AwqrDIX3KlE+nuWTCR2+M6PEB9QEHc2W2ttViobVTnJjibENX5nY8Tj65JWYdsPELq+8x2mllL6W3jS8g+/N+Y+g2+q7u/cUR2Ph51xDh7ZVAx0TMZI83/Lr9AsDq5HyufJnVq5knJJQR55S5xjwMZ+6iRRkzkEJ1gzKCc4BS3vhimJaTk9MboJDYznbIURseqWYOGCE939S/ZjNA83c/okxAMLi4lxcck+aBsxgJ3V+DuN/NBzt+Q9SkgYByUBtxnLs+idiibI3JcU0eQ8ypTXtjY0HA26oK6CmklI2+y6GjpxBDgDc8yolIB3Z2Vk3+kPmghVQ8WoFR5fPGVJqPzpk+56/wgn2cvdA8n3QfCrFr/MclGtQ/+APmU/0KBEzs5xvzUDh+rbbeKoK+b3KRks5z8GOA+5Cnt5+qoK336/8A6TR/qCDTOH5H1Nugq5ffnaZnH+45/ZVl3k768UFNJKY6cl8s5zsImjJz89h6qy4b/wDz9F/2zFzPEjiK52Cf/qkf6wgrL/d5rzc3TSvPdN8ELM7MYOQ/lU1Vlp3O3nlOD3ymK73B8kEcPOrw5JUuTGxcMvxgk81Bh/qKTOUCmt39/ZCQFkeeQJwD5pESKsJ1QDOyBtxwfikud4UqTmmz7vqgeiJc5oyUuXXM8lgJA2TcP9Ril0fuO+aD/9k="/>
          <p:cNvSpPr>
            <a:spLocks noChangeAspect="1" noChangeArrowheads="1"/>
          </p:cNvSpPr>
          <p:nvPr/>
        </p:nvSpPr>
        <p:spPr bwMode="auto">
          <a:xfrm>
            <a:off x="155575" y="-846138"/>
            <a:ext cx="14954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LoAnQMBIgACEQEDEQH/xAAcAAAABwEBAAAAAAAAAAAAAAAAAQIDBAUHBgj/xAA9EAABAwMCAwUGBQIFBAMAAAABAAIDBAUREiEGMUEHEyJRgRQyYXGRoSNCUrHBM3IVQ6LR8HN04fEkNDb/xAAUAQEAAAAAAAAAAAAAAAAAAAAA/8QAFBEBAAAAAAAAAAAAAAAAAAAAAP/aAAwDAQACEQMRAD8AyDCACLKAKAztuOaARc0ecIFBHlJBKnWa2VF3uENHTaWvkdjW/wB1vxKCGrO1WC7XeQR0FDLLnrjA+pWr2PgC326kikDIqicP/EqKkYaR5NaThdfQxU0TnMp3MY5u2gtA5eWEGS0/ZRfHsDqqoo6YnfS9+SPoq279n95tj9P4VQP1QnIWzzVI74xyANfz8TlEdL3rTGXYcc4KDDG8M3iRrnMoJnMbzcG7KuqKaop3aZ4nMPkVt9SJaeldTGXAJ2kDtx81nd/h7qpzNI3u3fmO4PyKDjcoZVtU2Z74X1VE4PjYMuGcEeipHEg77FA7qQ1JnKPKB7UjD0xlHlA+HJQdso4ccIAlAnkjzlJQygWDhHlIyjzsgWD8M/ALb+BeEorFaYK2sayS4Tta9zHYxADuB/csr4IslTfuIaWmpsANeHyPPJrRuSvScNsjklBx+GwDBd1I6oKcW6Soa6Wd78uG7Q7OB5YTbqMRN0RM5DGr9iV1sdE1o55UeqpI85wg5qSlD4ND2A4Bx/Ki933RGGnbrjkrmqYWghpICguEgaSdxn6oKqto/aBjxjI5/wDhcRf7fJDmGaIljtw5uSPmtH1A+8c/BNV9o9sonhwBODjKDG4o30cxcInPaeTmbbfyol8s7m03t0cZB/zGkYz8V0NbR1VurXQTQl0LjszO/wAwpUJpat5phIZfBnDTlzm/I9UGZoKwvludbbg+HfuzvGT+lV6AZSspCMIFZRgptKCAzyRIZQCAxyRjyQCCDbewiha23V1e9rdT5O7j23x1WtwxiNgaPVcJ2L0YpuC6WR4zJUPfK0n9JOB+y787BACcKLORvlPvdsocxOo9dkFZV+I45Y5BVVQ5zSWZAaTk5CvJog6QHJwQqupgaCXBricZBQVgflwJVxG4vhAaDyVW6E5yAMD4qypjhjcFBS3i2ir1MfG1zM9d8KrfwpTubFJ3JZKz3XM2IPmuzmGncb532QLWvGWDBCDCO0mnlpa6nZKNi04d5rjVq3bTRgU9DUAjLXlp9QsqKAIJOUaAJY5JIShhARQCJGCgUiRZR5Qeh+xOtNVwnGJJGudDI6NrRzY0ch/K0PO689dh13dR8Vvt75NMVbCQ0F22tu49SM/Rb5PUthaXv6b4agflIA3ULWHSbnYg8lyPEvHcNG99PSxSTzbDDG5DT8Uxw7xVLWVsMFdC6F7njTqGNQOyDrnTsbCMEA6iFzd24ittLI9klS3UBudWw9VA4tuM9udNTgjDjkE9FmDY46+4xU+iaolkeQIWEjVzO/8Azog7aTiyBta0xtb3TjjUXZB+i6a23inqg1jGPDnAkZGx+SzES4nlpqeyhkcJIyJN348vPn0V3aZqmOVjX0ksQwfBKchvyQaVG7UOeoEJuWRlPkvcATtlqboXGSlYXZyGp2WHvI3EjO3JBT3l4da3Sz0cFVESGzCTow9QsD4ht/8Ahd4qqTOWsdln9p3C22kuz7jHX2yeJoG+hw/SPNYhxBVGrvNXKTkCQtB+A2QV6CCCA0eUlBApBBBAaBQRIJNtr5rZcKevpiBNTyNkZnzHT+F6adUR3m10Fyp5D3NTE1xwdgDg/VeW+q3DsDu7q23XCy1bjJ7IWTQBx5MdsW+hH3QSayS6XmnqzZoXU9NCXRxva0d7ORkHDiNgCOgVVQWW5ia2iprnCpEzXSsdhwGkgjHUZOVrVVSRCHSyMDHIAclU2ywtiqXVU3iIOQMIKjtFt3tbXvhZlzW5OFwnDzYKWofKYAKgHwSYwW+ePitcuMXe1sgcPCWY3XHTUMFJc9gzTIfdQRmkSyOlDhrcckhnM+ZKnxUXeFj3flGNualing2LW4RZDXeFxIG6CxpsMhDBgbbBS2u0ZHwVVTyd5ID0CniQE+JByNzgko5rjemuayngjkBbyJOOawUuLyXu5uOT6rae0e6il4RqIGucfaZO5DiMbcyPosWQBBAI0BIIIIFIIkaAI0SCAuq7bshvItHG9GJDiGtzSvOeRd7n+oAeq4lOwTPppo54idcTw9uPMEEfwg9ivGeaiuq2vq2U0bm5wXO+QTVLcRXWmmr6Uh4qIWyNPQ5GVT26inqrxJUue5jGtLTpcQgsLhUwe26WytBcNPPquNvwt88E5ZcGPqoHBwY12/Pl8FL4rsdVHVd9SVMjjUOI0k7sB8iFzU9kbTP7juo4ZGjBIGCfVBbUNa7uAyTxNGwd/upkDQ55OTk9Oqo6JzaaRsZfkY38le0sfiErDlvkOgQSqXDXkE781JfIMbFRA9zZctdsDjZJfKO9AG26Dle16AzcLRz42gqWOOPIgt/lYxhei+JbU++cPV1BEB3ksR7vPLUNx9152ka9j3MkaWvaS1zTzBHMIEhDKCCA0ESCBSCCCAIIIFASUESCD0D2JXY3Dg32F7syW+Z0QHXQ7xN/cj0XaTySUjWMp6d0z3uyWhwb915+7J+Jm8OcSBlU/FFXAQy55MdnwO+pI9V6G14nyPRBAmF7lkL3U9sgiafAZJ3PcR6AALm71aqmsqXzVt9iZq/yqSIN0jy1OyuvraGSuhDGyacncqpq+G4tWpzxpHRBxE3DVLqD2VNTMQffmkJz8vJXNHOadrWP6bZVrUUDWgNjONPIDqqiuiEOS7AIG6CQZdTjjllNF2upGNgFCgqWufhrvDn8x5KVDqdKGMaXOccABB1fDsfemSVw8EbcZ+K818UOjqb/AHKWnaNBq5CCOoyV6M4quEfCXBFZU5HtHdFse/OVwwPufsvMYLgzBOT5nqgjlEnJtIHLBKa6ZQGgiRoFIIIwEARIyggJBGpFFRyVkoZGNupQR2tL9mjPwW3dmfG3f2+G2XuTRUQAMgmef6zegJ/UPv8AVZ3Ha6ekZqPidjdMSkyStEewDs7fBB6ZbVsbCHNcNJGx6KpuN3jjhLi/ICyaycY19LLS2aaV0jZ3tjjkO7mOccDPmMkK2vgvNPO+GuiII3OMYKC9ffonPc0cycAkqtu9Z35DQem+DyVTSU9RIBs2Pfck7qVL3ceI2HU/49SgkUEJae8fknyXe8L2owxivqm4lcPw2kY0jz+areF+Hn4FXcG4aTqZEeZ8if8AZSu0PidvDPDVTWNwZ3ARwN83nl9Bv6IMr7buKP8AFr5HZ6WTVSW8ky4OzpT/ALD9ys0Emp3kPNE6ofNK98zi+R7i57zzcSck/VI25dMoHX4MD998jCai3GMJTnEx4+I/ZNt5gdMoHXsLOYSVKGCN02Yc+4chA2lBDCHJARRFGTuiQO0sDqiURs6811ltpo6aLDRv5qptcHc05lc3xOOyuInYYMIBUkuPiCbhYG5JaErOsuB5pudxbEQNiga4dp3XHjO108WcmrY7bppOr+F6I44Zbv8AB3T17XGYDEQi2e8+QWW9jHCs9VeouI5y32WISNib1c/OCfTdaB2nVENHbKWefYMkc4k+Qb/6Qc1a+Hau5uc+hIbTtIGp7xkZGcHHVdZZuFqa2PE0n41QNw9w2b8h/K5bsZ4jnudXeqaVju5yyaF+NgMaS357A+pWmuy/psgivcBnJ5Lzt2ycSm9cRmigfmkoPAMfmk/Mf2C2/ju5tsPDFbcXc449LB5vOzR9SF5Ulc+SRz5SXPcS5zj1J5lAgFGiSg1AZylMzlEEoDCB5rk40tcMkqOCSnGjbmgJBBBAR5pymZrlHllIVhRQaAHlBaSuGmNg2wp7W4aPkqnVqqmMCuGDzPJATWEnluoVzfogJCsWkBpIKo728iMjrhB6H7LKX2bgW1AjBfDrPqSf5XN9uEwkttLRxOBmax0rm5xhuQAT88H6LuOGO6pOELa/3YmUbHH4DTlY/c3VN+rbpca3Lu/c1kbT0jbnA+5QdR2M2Slg4aorppPtU9RKXPDj7oJZjy6LUWsAG6zfsnLo+Gnu3EDayXugeWAcHHqCu14ovcPD9kqblNv3TcMb+t55BBkfbtfhW1cdigf+FRkSzY5OlIOAf7R9ysalbg46robvWSV1VPVVJLpZnOc9/m4nJVFINb8IGWxkoEYUwR4bsEw5pMpHkgaATob5JTY0+GYGCgjNZunmMOE6IwCnMIISJGpVDSundnGyBNNA6R422VroDGYHREyMQzNAGAhO/wAWyBVDEZJ3y+XJWX4ugYGfMFJtcbW0/wAScqa5hOAQMFBHGWx+PbPRUlcDUVkEHMyysZ88kBX0zcahjbCgWGn9s40stP0dXRE/IODj9gg368VAoOBmwA4Ja2mb8s7/AGBWdVLzTUErmtBkLD3bR+roPrhdFf7j7dIKNn9KGZx+ZP8AwqrDIX3KlE+nuWTCR2+M6PEB9QEHc2W2ttViobVTnJjibENX5nY8Tj65JWYdsPELq+8x2mllL6W3jS8g+/N+Y+g2+q7u/cUR2Ph51xDh7ZVAx0TMZI83/Lr9AsDq5HyufJnVq5knJJQR55S5xjwMZ+6iRRkzkEJ1gzKCc4BS3vhimJaTk9MboJDYznbIURseqWYOGCE939S/ZjNA83c/okxAMLi4lxcck+aBsxgJ3V+DuN/NBzt+Q9SkgYByUBtxnLs+idiibI3JcU0eQ8ypTXtjY0HA26oK6CmklI2+y6GjpxBDgDc8yolIB3Z2Vk3+kPmghVQ8WoFR5fPGVJqPzpk+56/wgn2cvdA8n3QfCrFr/MclGtQ/+APmU/0KBEzs5xvzUDh+rbbeKoK+b3KRks5z8GOA+5Cnt5+qoK336/8A6TR/qCDTOH5H1Nugq5ffnaZnH+45/ZVl3k768UFNJKY6cl8s5zsImjJz89h6qy4b/wDz9F/2zFzPEjiK52Cf/qkf6wgrL/d5rzc3TSvPdN8ELM7MYOQ/lU1Vlp3O3nlOD3ymK73B8kEcPOrw5JUuTGxcMvxgk81Bh/qKTOUCmt39/ZCQFkeeQJwD5pESKsJ1QDOyBtxwfikud4UqTmmz7vqgeiJc5oyUuXXM8lgJA2TcP9Ril0fuO+aD/9k="/>
          <p:cNvSpPr>
            <a:spLocks noChangeAspect="1" noChangeArrowheads="1"/>
          </p:cNvSpPr>
          <p:nvPr/>
        </p:nvSpPr>
        <p:spPr bwMode="auto">
          <a:xfrm>
            <a:off x="307975" y="-693738"/>
            <a:ext cx="14954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Shape 85"/>
          <p:cNvPicPr preferRelativeResize="0"/>
          <p:nvPr/>
        </p:nvPicPr>
        <p:blipFill>
          <a:blip r:embed="rId3">
            <a:extLst>
              <a:ext uri="{28A0092B-C50C-407E-A947-70E740481C1C}">
                <a14:useLocalDpi xmlns:a14="http://schemas.microsoft.com/office/drawing/2010/main" val="0"/>
              </a:ext>
            </a:extLst>
          </a:blip>
          <a:stretch>
            <a:fillRect/>
          </a:stretch>
        </p:blipFill>
        <p:spPr>
          <a:xfrm>
            <a:off x="1616364" y="1219200"/>
            <a:ext cx="5695950" cy="3648075"/>
          </a:xfrm>
          <a:prstGeom prst="rect">
            <a:avLst/>
          </a:prstGeom>
        </p:spPr>
      </p:pic>
      <p:sp>
        <p:nvSpPr>
          <p:cNvPr id="4" name="Rectangle 3"/>
          <p:cNvSpPr/>
          <p:nvPr/>
        </p:nvSpPr>
        <p:spPr>
          <a:xfrm>
            <a:off x="3327646" y="5181600"/>
            <a:ext cx="2273379" cy="646331"/>
          </a:xfrm>
          <a:prstGeom prst="rect">
            <a:avLst/>
          </a:prstGeom>
        </p:spPr>
        <p:txBody>
          <a:bodyPr wrap="none">
            <a:spAutoFit/>
          </a:bodyPr>
          <a:lstStyle/>
          <a:p>
            <a:pPr lvl="0" algn="ctr">
              <a:spcBef>
                <a:spcPts val="0"/>
              </a:spcBef>
              <a:buClr>
                <a:srgbClr val="888888"/>
              </a:buClr>
              <a:buSzPct val="25000"/>
            </a:pPr>
            <a:r>
              <a:rPr lang="en-US" sz="3600" dirty="0">
                <a:latin typeface="Calibri"/>
                <a:ea typeface="Calibri"/>
                <a:cs typeface="Calibri"/>
                <a:sym typeface="Calibri"/>
              </a:rPr>
              <a:t>Larry Lewis</a:t>
            </a:r>
          </a:p>
        </p:txBody>
      </p:sp>
    </p:spTree>
    <p:extLst>
      <p:ext uri="{BB962C8B-B14F-4D97-AF65-F5344CB8AC3E}">
        <p14:creationId xmlns:p14="http://schemas.microsoft.com/office/powerpoint/2010/main" val="111489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1523880"/>
            <a:ext cx="7772400" cy="3138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“The most effective leaders stay true to who they are – and then make sure they have the right people around them to create unprecedented growth.”</a:t>
            </a:r>
          </a:p>
        </p:txBody>
      </p:sp>
    </p:spTree>
    <p:extLst>
      <p:ext uri="{BB962C8B-B14F-4D97-AF65-F5344CB8AC3E}">
        <p14:creationId xmlns:p14="http://schemas.microsoft.com/office/powerpoint/2010/main" val="210720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r>
              <a:rPr lang="en-US" altLang="en-US" dirty="0">
                <a:solidFill>
                  <a:schemeClr val="tx2"/>
                </a:solidFill>
                <a:effectLst>
                  <a:outerShdw blurRad="38100" dist="38100" dir="2700000" algn="tl">
                    <a:srgbClr val="000000">
                      <a:alpha val="43137"/>
                    </a:srgbClr>
                  </a:outerShdw>
                </a:effectLst>
              </a:rPr>
              <a:t>Confidence</a:t>
            </a:r>
          </a:p>
        </p:txBody>
      </p:sp>
      <p:sp>
        <p:nvSpPr>
          <p:cNvPr id="108547" name="Rectangle 3"/>
          <p:cNvSpPr>
            <a:spLocks noGrp="1" noChangeArrowheads="1"/>
          </p:cNvSpPr>
          <p:nvPr>
            <p:ph idx="1"/>
          </p:nvPr>
        </p:nvSpPr>
        <p:spPr/>
        <p:txBody>
          <a:bodyPr/>
          <a:lstStyle/>
          <a:p>
            <a:pPr>
              <a:lnSpc>
                <a:spcPct val="90000"/>
              </a:lnSpc>
            </a:pPr>
            <a:r>
              <a:rPr lang="en-US" altLang="en-US" dirty="0">
                <a:solidFill>
                  <a:schemeClr val="tx1"/>
                </a:solidFill>
                <a:effectLst/>
              </a:rPr>
              <a:t>Without an awareness of your strengths, it’s almost impossible for you to lead effectively</a:t>
            </a:r>
          </a:p>
          <a:p>
            <a:pPr marL="0" indent="0">
              <a:lnSpc>
                <a:spcPct val="90000"/>
              </a:lnSpc>
              <a:buNone/>
            </a:pPr>
            <a:endParaRPr lang="en-US" altLang="en-US" sz="1200" dirty="0">
              <a:solidFill>
                <a:schemeClr val="tx1"/>
              </a:solidFill>
              <a:effectLst/>
            </a:endParaRPr>
          </a:p>
          <a:p>
            <a:pPr lvl="1">
              <a:lnSpc>
                <a:spcPct val="90000"/>
              </a:lnSpc>
            </a:pPr>
            <a:r>
              <a:rPr lang="en-US" altLang="en-US" dirty="0">
                <a:solidFill>
                  <a:schemeClr val="tx1"/>
                </a:solidFill>
                <a:effectLst/>
              </a:rPr>
              <a:t>Focusing on your or others’ strengths builds confidence</a:t>
            </a:r>
          </a:p>
          <a:p>
            <a:pPr lvl="1">
              <a:lnSpc>
                <a:spcPct val="90000"/>
              </a:lnSpc>
            </a:pPr>
            <a:r>
              <a:rPr lang="en-US" sz="2400" dirty="0">
                <a:solidFill>
                  <a:schemeClr val="tx1"/>
                </a:solidFill>
                <a:effectLst/>
                <a:latin typeface="Calibri (Body)"/>
                <a:ea typeface="Lucida Sans Unicode" pitchFamily="2"/>
                <a:cs typeface="Lucida Sans Unicode" pitchFamily="2"/>
              </a:rPr>
              <a:t>People with higher self-confidence </a:t>
            </a:r>
          </a:p>
          <a:p>
            <a:pPr marL="457200" lvl="2" indent="0">
              <a:lnSpc>
                <a:spcPct val="90000"/>
              </a:lnSpc>
              <a:spcBef>
                <a:spcPts val="697"/>
              </a:spcBef>
              <a:spcAft>
                <a:spcPts val="0"/>
              </a:spcAft>
              <a:buSzPct val="70000"/>
              <a:buNone/>
            </a:pPr>
            <a:r>
              <a:rPr lang="en-US" dirty="0">
                <a:solidFill>
                  <a:schemeClr val="tx1"/>
                </a:solidFill>
                <a:effectLst/>
                <a:latin typeface="Calibri (Body)"/>
                <a:ea typeface="Lucida Sans Unicode" pitchFamily="2"/>
                <a:cs typeface="Lucida Sans Unicode" pitchFamily="2"/>
              </a:rPr>
              <a:t>ended up with higher income levels </a:t>
            </a:r>
          </a:p>
          <a:p>
            <a:pPr marL="457200" lvl="2" indent="0">
              <a:lnSpc>
                <a:spcPct val="90000"/>
              </a:lnSpc>
              <a:spcBef>
                <a:spcPts val="697"/>
              </a:spcBef>
              <a:spcAft>
                <a:spcPts val="0"/>
              </a:spcAft>
              <a:buSzPct val="70000"/>
              <a:buNone/>
            </a:pPr>
            <a:r>
              <a:rPr lang="en-US" dirty="0">
                <a:solidFill>
                  <a:schemeClr val="tx1"/>
                </a:solidFill>
                <a:effectLst/>
                <a:latin typeface="Calibri (Body)"/>
                <a:ea typeface="Lucida Sans Unicode" pitchFamily="2"/>
                <a:cs typeface="Lucida Sans Unicode" pitchFamily="2"/>
              </a:rPr>
              <a:t>and career satisfaction</a:t>
            </a:r>
          </a:p>
          <a:p>
            <a:pPr marL="457200" lvl="2" indent="0">
              <a:lnSpc>
                <a:spcPct val="90000"/>
              </a:lnSpc>
              <a:spcBef>
                <a:spcPts val="697"/>
              </a:spcBef>
              <a:spcAft>
                <a:spcPts val="0"/>
              </a:spcAft>
              <a:buSzPct val="70000"/>
              <a:buNone/>
            </a:pPr>
            <a:endParaRPr lang="en-US" dirty="0">
              <a:solidFill>
                <a:schemeClr val="tx1"/>
              </a:solidFill>
              <a:effectLst/>
              <a:latin typeface="Calibri (Body)"/>
              <a:ea typeface="Lucida Sans Unicode" pitchFamily="2"/>
              <a:cs typeface="Lucida Sans Unicode" pitchFamily="2"/>
            </a:endParaRPr>
          </a:p>
        </p:txBody>
      </p:sp>
      <p:pic>
        <p:nvPicPr>
          <p:cNvPr id="5122" name="Picture 2" descr="http://www.polyvore.com/cgi/img-thing?.out=jpg&amp;size=l&amp;tid=4862719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72200" y="3581400"/>
            <a:ext cx="235250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Confidence</a:t>
            </a:r>
          </a:p>
        </p:txBody>
      </p:sp>
      <p:sp>
        <p:nvSpPr>
          <p:cNvPr id="3" name="Content Placeholder 2"/>
          <p:cNvSpPr>
            <a:spLocks noGrp="1"/>
          </p:cNvSpPr>
          <p:nvPr>
            <p:ph idx="1"/>
          </p:nvPr>
        </p:nvSpPr>
        <p:spPr>
          <a:xfrm>
            <a:off x="457200" y="1371600"/>
            <a:ext cx="8229600" cy="4495800"/>
          </a:xfrm>
        </p:spPr>
        <p:txBody>
          <a:bodyPr/>
          <a:lstStyle/>
          <a:p>
            <a:r>
              <a:rPr lang="en-US" sz="2400" dirty="0">
                <a:solidFill>
                  <a:schemeClr val="tx1"/>
                </a:solidFill>
                <a:effectLst/>
              </a:rPr>
              <a:t>You need to believe in yourself and your capabilities before anyone else will</a:t>
            </a:r>
          </a:p>
          <a:p>
            <a:r>
              <a:rPr lang="en-US" sz="2400" dirty="0">
                <a:solidFill>
                  <a:schemeClr val="tx1"/>
                </a:solidFill>
                <a:effectLst/>
              </a:rPr>
              <a:t>Self-efficacy is an important part of self-confidence</a:t>
            </a:r>
          </a:p>
          <a:p>
            <a:r>
              <a:rPr lang="en-US" sz="2400" dirty="0">
                <a:solidFill>
                  <a:schemeClr val="tx1"/>
                </a:solidFill>
                <a:effectLst/>
              </a:rPr>
              <a:t>Bandura’s Theory - 4 sources of self-efficacy:</a:t>
            </a:r>
          </a:p>
          <a:p>
            <a:pPr lvl="1"/>
            <a:r>
              <a:rPr lang="en-US" sz="2000" dirty="0">
                <a:solidFill>
                  <a:schemeClr val="tx1"/>
                </a:solidFill>
                <a:effectLst/>
              </a:rPr>
              <a:t>Mastery experiences - things you have succeeded at in the past</a:t>
            </a:r>
          </a:p>
          <a:p>
            <a:pPr lvl="1"/>
            <a:r>
              <a:rPr lang="en-US" sz="2000" dirty="0">
                <a:solidFill>
                  <a:schemeClr val="tx1"/>
                </a:solidFill>
                <a:effectLst/>
              </a:rPr>
              <a:t>Vicarious experiences - seeing people who are similar to you succeed</a:t>
            </a:r>
          </a:p>
          <a:p>
            <a:pPr lvl="1"/>
            <a:r>
              <a:rPr lang="en-US" sz="2000" dirty="0">
                <a:solidFill>
                  <a:schemeClr val="tx1"/>
                </a:solidFill>
                <a:effectLst/>
              </a:rPr>
              <a:t>Social persuasion* - hearing from others </a:t>
            </a:r>
          </a:p>
          <a:p>
            <a:pPr marL="457200" lvl="1" indent="0">
              <a:buNone/>
            </a:pPr>
            <a:r>
              <a:rPr lang="en-US" sz="2000" dirty="0"/>
              <a:t>                                          </a:t>
            </a:r>
            <a:r>
              <a:rPr lang="en-US" sz="2000" dirty="0">
                <a:solidFill>
                  <a:schemeClr val="tx1"/>
                </a:solidFill>
                <a:effectLst/>
              </a:rPr>
              <a:t>that you're capable</a:t>
            </a:r>
          </a:p>
          <a:p>
            <a:pPr lvl="1"/>
            <a:r>
              <a:rPr lang="en-US" sz="2000" dirty="0">
                <a:solidFill>
                  <a:schemeClr val="tx1"/>
                </a:solidFill>
                <a:effectLst/>
              </a:rPr>
              <a:t>Emotional status - staying positive and </a:t>
            </a:r>
          </a:p>
          <a:p>
            <a:pPr marL="457200" lvl="1" indent="0">
              <a:buNone/>
            </a:pPr>
            <a:r>
              <a:rPr lang="en-US" sz="2000" dirty="0"/>
              <a:t>                                       </a:t>
            </a:r>
            <a:r>
              <a:rPr lang="en-US" sz="2000" dirty="0">
                <a:solidFill>
                  <a:schemeClr val="tx1"/>
                </a:solidFill>
                <a:effectLst/>
              </a:rPr>
              <a:t>managing stress</a:t>
            </a:r>
          </a:p>
        </p:txBody>
      </p:sp>
      <p:pic>
        <p:nvPicPr>
          <p:cNvPr id="5" name="Picture 2" descr="http://memeguy.com/photos/images/-confidence-1119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62600" y="3877888"/>
            <a:ext cx="3390790" cy="27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5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Confidence</a:t>
            </a:r>
          </a:p>
        </p:txBody>
      </p:sp>
      <p:sp>
        <p:nvSpPr>
          <p:cNvPr id="3" name="Content Placeholder 2"/>
          <p:cNvSpPr>
            <a:spLocks noGrp="1"/>
          </p:cNvSpPr>
          <p:nvPr>
            <p:ph idx="1"/>
          </p:nvPr>
        </p:nvSpPr>
        <p:spPr/>
        <p:txBody>
          <a:bodyPr/>
          <a:lstStyle/>
          <a:p>
            <a:r>
              <a:rPr lang="en-US" dirty="0">
                <a:solidFill>
                  <a:schemeClr val="tx1"/>
                </a:solidFill>
                <a:effectLst/>
              </a:rPr>
              <a:t>Quiz yourself!</a:t>
            </a: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200400"/>
            <a:ext cx="4278736" cy="2194740"/>
          </a:xfrm>
          <a:prstGeom prst="rect">
            <a:avLst/>
          </a:prstGeom>
        </p:spPr>
      </p:pic>
    </p:spTree>
    <p:extLst>
      <p:ext uri="{BB962C8B-B14F-4D97-AF65-F5344CB8AC3E}">
        <p14:creationId xmlns:p14="http://schemas.microsoft.com/office/powerpoint/2010/main" val="124901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tx1"/>
                </a:solidFill>
                <a:effectLst/>
                <a:latin typeface="+mn-lt"/>
                <a:ea typeface="Arial Unicode MS" pitchFamily="2"/>
                <a:cs typeface="Tahoma" pitchFamily="2"/>
              </a:rPr>
              <a:t>Improving/Maintaining Relationships</a:t>
            </a:r>
            <a:endParaRPr lang="en-US" sz="4000" dirty="0">
              <a:solidFill>
                <a:schemeClr val="tx1"/>
              </a:solidFill>
              <a:effectLst/>
              <a:latin typeface="+mn-lt"/>
            </a:endParaRPr>
          </a:p>
        </p:txBody>
      </p:sp>
      <p:sp>
        <p:nvSpPr>
          <p:cNvPr id="4" name="Content Placeholder 3"/>
          <p:cNvSpPr>
            <a:spLocks noGrp="1"/>
          </p:cNvSpPr>
          <p:nvPr>
            <p:ph idx="1"/>
          </p:nvPr>
        </p:nvSpPr>
        <p:spPr/>
        <p:txBody>
          <a:bodyPr/>
          <a:lstStyle/>
          <a:p>
            <a:pPr marL="514350" indent="-514350">
              <a:buAutoNum type="arabicParenR"/>
            </a:pPr>
            <a:r>
              <a:rPr lang="en-US" dirty="0">
                <a:solidFill>
                  <a:schemeClr val="tx1"/>
                </a:solidFill>
                <a:effectLst/>
              </a:rPr>
              <a:t>Understand the person</a:t>
            </a:r>
          </a:p>
          <a:p>
            <a:pPr marL="514350" indent="-514350">
              <a:buAutoNum type="arabicParenR"/>
            </a:pPr>
            <a:r>
              <a:rPr lang="en-US" dirty="0">
                <a:solidFill>
                  <a:schemeClr val="tx1"/>
                </a:solidFill>
                <a:effectLst/>
              </a:rPr>
              <a:t>Keep commitments (stability)</a:t>
            </a:r>
          </a:p>
          <a:p>
            <a:pPr marL="514350" indent="-514350">
              <a:buAutoNum type="arabicParenR"/>
            </a:pPr>
            <a:r>
              <a:rPr lang="en-US" dirty="0">
                <a:solidFill>
                  <a:schemeClr val="tx1"/>
                </a:solidFill>
                <a:effectLst/>
              </a:rPr>
              <a:t>Clarify expectations</a:t>
            </a:r>
          </a:p>
          <a:p>
            <a:pPr marL="514350" indent="-514350">
              <a:buAutoNum type="arabicParenR"/>
            </a:pPr>
            <a:r>
              <a:rPr lang="en-US" dirty="0">
                <a:solidFill>
                  <a:schemeClr val="tx1"/>
                </a:solidFill>
                <a:effectLst/>
              </a:rPr>
              <a:t>Attend to little things (say “Thank you!”)</a:t>
            </a:r>
          </a:p>
          <a:p>
            <a:pPr marL="514350" indent="-514350">
              <a:buAutoNum type="arabicParenR"/>
            </a:pPr>
            <a:r>
              <a:rPr lang="en-US" dirty="0">
                <a:solidFill>
                  <a:schemeClr val="tx1"/>
                </a:solidFill>
                <a:effectLst/>
              </a:rPr>
              <a:t>Show personal integrity (moral character)</a:t>
            </a:r>
          </a:p>
          <a:p>
            <a:pPr marL="514350" indent="-514350">
              <a:buAutoNum type="arabicParenR"/>
            </a:pPr>
            <a:r>
              <a:rPr lang="en-US" dirty="0">
                <a:solidFill>
                  <a:schemeClr val="tx1"/>
                </a:solidFill>
                <a:effectLst/>
              </a:rPr>
              <a:t>Willing to admit when you’re wrong or when you’ve wronged the person</a:t>
            </a:r>
          </a:p>
        </p:txBody>
      </p:sp>
      <p:sp>
        <p:nvSpPr>
          <p:cNvPr id="5" name="TextBox 4"/>
          <p:cNvSpPr txBox="1"/>
          <p:nvPr/>
        </p:nvSpPr>
        <p:spPr>
          <a:xfrm>
            <a:off x="609600" y="5943600"/>
            <a:ext cx="7129388" cy="369332"/>
          </a:xfrm>
          <a:prstGeom prst="rect">
            <a:avLst/>
          </a:prstGeom>
          <a:noFill/>
        </p:spPr>
        <p:txBody>
          <a:bodyPr wrap="none" rtlCol="0">
            <a:spAutoFit/>
          </a:bodyPr>
          <a:lstStyle/>
          <a:p>
            <a:r>
              <a:rPr lang="en-US" dirty="0">
                <a:latin typeface="+mn-lt"/>
              </a:rPr>
              <a:t>http://www.lifetrainingonline.com/blog/the-emotional-bank-account.htm</a:t>
            </a:r>
          </a:p>
        </p:txBody>
      </p:sp>
    </p:spTree>
    <p:extLst>
      <p:ext uri="{BB962C8B-B14F-4D97-AF65-F5344CB8AC3E}">
        <p14:creationId xmlns:p14="http://schemas.microsoft.com/office/powerpoint/2010/main" val="2347520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Increasing Leadership Confidence</a:t>
            </a:r>
          </a:p>
        </p:txBody>
      </p:sp>
      <p:sp>
        <p:nvSpPr>
          <p:cNvPr id="3" name="Content Placeholder 2"/>
          <p:cNvSpPr>
            <a:spLocks noGrp="1"/>
          </p:cNvSpPr>
          <p:nvPr>
            <p:ph idx="1"/>
          </p:nvPr>
        </p:nvSpPr>
        <p:spPr>
          <a:xfrm>
            <a:off x="381000" y="1447800"/>
            <a:ext cx="8382000" cy="4648200"/>
          </a:xfrm>
        </p:spPr>
        <p:txBody>
          <a:bodyPr>
            <a:normAutofit lnSpcReduction="10000"/>
          </a:bodyPr>
          <a:lstStyle/>
          <a:p>
            <a:pPr marL="0" indent="0">
              <a:buNone/>
            </a:pPr>
            <a:r>
              <a:rPr lang="en-US" sz="2400" b="1" dirty="0">
                <a:solidFill>
                  <a:schemeClr val="tx1"/>
                </a:solidFill>
                <a:effectLst/>
              </a:rPr>
              <a:t>1. Decide if you really want to be a leader</a:t>
            </a:r>
            <a:r>
              <a:rPr lang="en-US" sz="2400" dirty="0">
                <a:solidFill>
                  <a:schemeClr val="tx1"/>
                </a:solidFill>
                <a:effectLst/>
              </a:rPr>
              <a:t>. The uncertainty and ambiguity of leading people can be very unsettling. </a:t>
            </a:r>
          </a:p>
          <a:p>
            <a:pPr marL="0" indent="0">
              <a:buNone/>
            </a:pPr>
            <a:endParaRPr lang="en-US" sz="2400" dirty="0">
              <a:solidFill>
                <a:schemeClr val="tx1"/>
              </a:solidFill>
              <a:effectLst/>
            </a:endParaRPr>
          </a:p>
          <a:p>
            <a:pPr marL="0" indent="0">
              <a:buNone/>
            </a:pPr>
            <a:r>
              <a:rPr lang="en-US" sz="2400" dirty="0">
                <a:solidFill>
                  <a:schemeClr val="tx1"/>
                </a:solidFill>
                <a:effectLst/>
              </a:rPr>
              <a:t>2. </a:t>
            </a:r>
            <a:r>
              <a:rPr lang="en-US" sz="2400" b="1" dirty="0">
                <a:solidFill>
                  <a:schemeClr val="tx1"/>
                </a:solidFill>
                <a:effectLst/>
              </a:rPr>
              <a:t>Make peace with ambiguity in decision-making.</a:t>
            </a:r>
            <a:r>
              <a:rPr lang="en-US" sz="2400" dirty="0">
                <a:solidFill>
                  <a:schemeClr val="tx1"/>
                </a:solidFill>
                <a:effectLst/>
              </a:rPr>
              <a:t> There are usually no clear right answers when making complex decisions. </a:t>
            </a:r>
          </a:p>
          <a:p>
            <a:pPr marL="0" indent="0">
              <a:buNone/>
            </a:pPr>
            <a:endParaRPr lang="en-US" sz="2400" dirty="0">
              <a:solidFill>
                <a:schemeClr val="tx1"/>
              </a:solidFill>
              <a:effectLst/>
            </a:endParaRPr>
          </a:p>
          <a:p>
            <a:pPr marL="0" indent="0">
              <a:buNone/>
            </a:pPr>
            <a:r>
              <a:rPr lang="en-US" sz="2400" dirty="0">
                <a:solidFill>
                  <a:schemeClr val="tx1"/>
                </a:solidFill>
                <a:effectLst/>
              </a:rPr>
              <a:t>3. Gather a reasonable amount of data, involve people, then </a:t>
            </a:r>
            <a:r>
              <a:rPr lang="en-US" sz="2400" b="1" dirty="0">
                <a:solidFill>
                  <a:schemeClr val="tx1"/>
                </a:solidFill>
                <a:effectLst/>
              </a:rPr>
              <a:t>follow your gut or data if available</a:t>
            </a:r>
            <a:r>
              <a:rPr lang="en-US" sz="2400" dirty="0">
                <a:solidFill>
                  <a:schemeClr val="tx1"/>
                </a:solidFill>
                <a:effectLst/>
              </a:rPr>
              <a:t> and do </a:t>
            </a:r>
            <a:r>
              <a:rPr lang="en-US" sz="2400" b="1" dirty="0">
                <a:solidFill>
                  <a:schemeClr val="tx1"/>
                </a:solidFill>
                <a:effectLst/>
              </a:rPr>
              <a:t>what you think is right</a:t>
            </a:r>
            <a:r>
              <a:rPr lang="en-US" sz="2400" dirty="0">
                <a:solidFill>
                  <a:schemeClr val="tx1"/>
                </a:solidFill>
                <a:effectLst/>
              </a:rPr>
              <a:t>.</a:t>
            </a:r>
          </a:p>
          <a:p>
            <a:pPr marL="0" indent="0">
              <a:buNone/>
            </a:pPr>
            <a:endParaRPr lang="en-US" sz="2400" dirty="0">
              <a:solidFill>
                <a:schemeClr val="tx1"/>
              </a:solidFill>
              <a:effectLst/>
            </a:endParaRPr>
          </a:p>
          <a:p>
            <a:pPr marL="0" indent="0">
              <a:buNone/>
            </a:pPr>
            <a:r>
              <a:rPr lang="en-US" sz="2400" dirty="0">
                <a:solidFill>
                  <a:schemeClr val="tx1"/>
                </a:solidFill>
                <a:effectLst/>
              </a:rPr>
              <a:t>4. </a:t>
            </a:r>
            <a:r>
              <a:rPr lang="en-US" sz="2400" b="1" dirty="0">
                <a:solidFill>
                  <a:schemeClr val="tx1"/>
                </a:solidFill>
                <a:effectLst/>
              </a:rPr>
              <a:t>Accept the fact that you are going to fail</a:t>
            </a:r>
            <a:r>
              <a:rPr lang="en-US" sz="2400" dirty="0">
                <a:solidFill>
                  <a:schemeClr val="tx1"/>
                </a:solidFill>
                <a:effectLst/>
              </a:rPr>
              <a:t> on occasion.</a:t>
            </a:r>
            <a:r>
              <a:rPr lang="en-US" sz="2400" b="1" dirty="0">
                <a:solidFill>
                  <a:schemeClr val="tx1"/>
                </a:solidFill>
                <a:effectLst/>
              </a:rPr>
              <a:t> </a:t>
            </a:r>
            <a:r>
              <a:rPr lang="en-US" sz="2400" dirty="0">
                <a:solidFill>
                  <a:schemeClr val="tx1"/>
                </a:solidFill>
                <a:effectLst/>
              </a:rPr>
              <a:t>All humans do.</a:t>
            </a:r>
          </a:p>
        </p:txBody>
      </p:sp>
    </p:spTree>
    <p:extLst>
      <p:ext uri="{BB962C8B-B14F-4D97-AF65-F5344CB8AC3E}">
        <p14:creationId xmlns:p14="http://schemas.microsoft.com/office/powerpoint/2010/main" val="339502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nifestationyoga.files.wordpress.com/2012/02/119-courage-do-on-ebrave-thing-today-then-run-like-he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7124"/>
          <a:stretch/>
        </p:blipFill>
        <p:spPr bwMode="auto">
          <a:xfrm>
            <a:off x="5677657" y="3962400"/>
            <a:ext cx="3466343" cy="26557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tx1"/>
                </a:solidFill>
                <a:effectLst/>
              </a:rPr>
              <a:t>Increasing Leadership Confidence</a:t>
            </a:r>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r>
              <a:rPr lang="en-US" sz="2400" dirty="0">
                <a:solidFill>
                  <a:schemeClr val="tx1"/>
                </a:solidFill>
                <a:effectLst/>
              </a:rPr>
              <a:t>5. </a:t>
            </a:r>
            <a:r>
              <a:rPr lang="en-US" sz="2400" b="1" dirty="0">
                <a:solidFill>
                  <a:schemeClr val="tx1"/>
                </a:solidFill>
                <a:effectLst/>
              </a:rPr>
              <a:t>Have fun!</a:t>
            </a:r>
            <a:r>
              <a:rPr lang="en-US" sz="2400" dirty="0">
                <a:solidFill>
                  <a:schemeClr val="tx1"/>
                </a:solidFill>
                <a:effectLst/>
              </a:rPr>
              <a:t> Why should you expect those who you lead to demonstrate positive enthusiasm, if they don't see it in you?</a:t>
            </a:r>
          </a:p>
          <a:p>
            <a:pPr marL="0" indent="0">
              <a:buNone/>
            </a:pPr>
            <a:endParaRPr lang="en-US" sz="2400" dirty="0">
              <a:solidFill>
                <a:schemeClr val="tx1"/>
              </a:solidFill>
              <a:effectLst/>
            </a:endParaRPr>
          </a:p>
          <a:p>
            <a:pPr marL="0" indent="0">
              <a:buNone/>
            </a:pPr>
            <a:r>
              <a:rPr lang="en-US" sz="2400" dirty="0">
                <a:solidFill>
                  <a:schemeClr val="tx1"/>
                </a:solidFill>
                <a:effectLst/>
              </a:rPr>
              <a:t>6. Once you </a:t>
            </a:r>
            <a:r>
              <a:rPr lang="en-US" sz="2400" b="1" dirty="0">
                <a:solidFill>
                  <a:schemeClr val="tx1"/>
                </a:solidFill>
                <a:effectLst/>
              </a:rPr>
              <a:t>make a decision, commit and go for it</a:t>
            </a:r>
            <a:r>
              <a:rPr lang="en-US" sz="2400" dirty="0">
                <a:solidFill>
                  <a:schemeClr val="tx1"/>
                </a:solidFill>
                <a:effectLst/>
              </a:rPr>
              <a:t>. Don't continually second guess yourself. If you have to change course, you have to change course. If you never commit, all you will ever do is change course.</a:t>
            </a:r>
          </a:p>
          <a:p>
            <a:pPr marL="0" indent="0">
              <a:buNone/>
            </a:pPr>
            <a:endParaRPr lang="en-US" sz="2400" dirty="0">
              <a:solidFill>
                <a:schemeClr val="tx1"/>
              </a:solidFill>
              <a:effectLst/>
            </a:endParaRPr>
          </a:p>
          <a:p>
            <a:pPr marL="0" indent="0">
              <a:buNone/>
            </a:pPr>
            <a:r>
              <a:rPr lang="en-US" sz="2400" dirty="0">
                <a:solidFill>
                  <a:schemeClr val="tx1"/>
                </a:solidFill>
                <a:effectLst/>
              </a:rPr>
              <a:t>7. </a:t>
            </a:r>
            <a:r>
              <a:rPr lang="en-US" sz="2400" b="1" dirty="0">
                <a:solidFill>
                  <a:schemeClr val="tx1"/>
                </a:solidFill>
                <a:effectLst/>
              </a:rPr>
              <a:t>Demonstrate courage</a:t>
            </a:r>
            <a:r>
              <a:rPr lang="en-US" sz="2400" dirty="0">
                <a:solidFill>
                  <a:schemeClr val="tx1"/>
                </a:solidFill>
                <a:effectLst/>
              </a:rPr>
              <a:t> on the outside, </a:t>
            </a:r>
          </a:p>
          <a:p>
            <a:pPr marL="0" indent="0">
              <a:buNone/>
            </a:pPr>
            <a:r>
              <a:rPr lang="en-US" sz="2400" dirty="0">
                <a:solidFill>
                  <a:schemeClr val="tx1"/>
                </a:solidFill>
                <a:effectLst/>
              </a:rPr>
              <a:t>even when you don't feel it on the inside. </a:t>
            </a:r>
          </a:p>
          <a:p>
            <a:pPr marL="0" indent="0">
              <a:buNone/>
            </a:pPr>
            <a:r>
              <a:rPr lang="en-US" sz="2400" dirty="0">
                <a:solidFill>
                  <a:schemeClr val="tx1"/>
                </a:solidFill>
                <a:effectLst/>
              </a:rPr>
              <a:t>(Fake it till you make it) </a:t>
            </a:r>
            <a:r>
              <a:rPr lang="en-US" sz="2400" dirty="0"/>
              <a:t>Y</a:t>
            </a:r>
            <a:r>
              <a:rPr lang="en-US" sz="2400" dirty="0">
                <a:solidFill>
                  <a:schemeClr val="tx1"/>
                </a:solidFill>
                <a:effectLst/>
              </a:rPr>
              <a:t>ou need to show </a:t>
            </a:r>
          </a:p>
          <a:p>
            <a:pPr marL="0" indent="0">
              <a:buNone/>
            </a:pPr>
            <a:r>
              <a:rPr lang="en-US" sz="2400" dirty="0">
                <a:solidFill>
                  <a:schemeClr val="tx1"/>
                </a:solidFill>
                <a:effectLst/>
              </a:rPr>
              <a:t>more courage than fear in tough times.</a:t>
            </a:r>
          </a:p>
          <a:p>
            <a:endParaRPr lang="en-US" sz="2400" dirty="0">
              <a:solidFill>
                <a:schemeClr val="tx1"/>
              </a:solidFill>
              <a:effectLst/>
            </a:endParaRPr>
          </a:p>
        </p:txBody>
      </p:sp>
    </p:spTree>
    <p:extLst>
      <p:ext uri="{BB962C8B-B14F-4D97-AF65-F5344CB8AC3E}">
        <p14:creationId xmlns:p14="http://schemas.microsoft.com/office/powerpoint/2010/main" val="350769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736725"/>
          </a:xfrm>
        </p:spPr>
        <p:txBody>
          <a:bodyPr>
            <a:noAutofit/>
          </a:bodyPr>
          <a:lstStyle/>
          <a:p>
            <a:r>
              <a:rPr lang="en-US" sz="3200" b="1" i="1" dirty="0">
                <a:solidFill>
                  <a:schemeClr val="tx2"/>
                </a:solidFill>
                <a:effectLst/>
                <a:latin typeface="Times New Roman" panose="02020603050405020304" pitchFamily="18" charset="0"/>
                <a:cs typeface="Times New Roman" panose="02020603050405020304" pitchFamily="18" charset="0"/>
              </a:rPr>
              <a:t>“We gain strength, courage, and confidence in which we really stop to look fear in the face... we must do that which we think we cannot.” </a:t>
            </a:r>
            <a:r>
              <a:rPr lang="en-US" sz="3200" b="1" dirty="0">
                <a:solidFill>
                  <a:schemeClr val="tx2"/>
                </a:solidFill>
                <a:effectLst/>
                <a:latin typeface="Times New Roman" panose="02020603050405020304" pitchFamily="18" charset="0"/>
                <a:cs typeface="Times New Roman" panose="02020603050405020304" pitchFamily="18" charset="0"/>
              </a:rPr>
              <a:t>~Eleanor Roosevelt</a:t>
            </a:r>
            <a:endParaRPr lang="en-US" sz="3200" b="1" i="1" dirty="0">
              <a:solidFill>
                <a:schemeClr val="tx2"/>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87185" y="3886200"/>
            <a:ext cx="7924800" cy="1938992"/>
          </a:xfrm>
          <a:prstGeom prst="rect">
            <a:avLst/>
          </a:prstGeom>
          <a:noFill/>
        </p:spPr>
        <p:txBody>
          <a:bodyPr wrap="square" rtlCol="0">
            <a:spAutoFit/>
          </a:bodyPr>
          <a:lstStyle/>
          <a:p>
            <a:pPr algn="ctr"/>
            <a:r>
              <a:rPr lang="en-US" sz="3200" b="1" i="1" dirty="0">
                <a:solidFill>
                  <a:schemeClr val="tx2"/>
                </a:solidFill>
                <a:latin typeface="Times New Roman" panose="02020603050405020304" pitchFamily="18" charset="0"/>
                <a:cs typeface="Times New Roman" panose="02020603050405020304" pitchFamily="18" charset="0"/>
              </a:rPr>
              <a:t>“If once you forfeit the confidence of your fellow-citizens, you can never regain their respect and esteem.” ~</a:t>
            </a:r>
            <a:r>
              <a:rPr lang="en-US" sz="3200" b="1" dirty="0">
                <a:solidFill>
                  <a:schemeClr val="tx2"/>
                </a:solidFill>
                <a:latin typeface="Times New Roman" panose="02020603050405020304" pitchFamily="18" charset="0"/>
                <a:cs typeface="Times New Roman" panose="02020603050405020304" pitchFamily="18" charset="0"/>
              </a:rPr>
              <a:t>Abraham Lincoln</a:t>
            </a:r>
            <a:br>
              <a:rPr lang="en-US" sz="2400" i="1"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0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a:solidFill>
                  <a:schemeClr val="tx1"/>
                </a:solidFill>
                <a:effectLst/>
                <a:latin typeface="Comic Sans MS" panose="030F0702030302020204" pitchFamily="66" charset="0"/>
                <a:cs typeface="IrisUPC" panose="020B0604020202020204" pitchFamily="34" charset="-34"/>
              </a:rPr>
              <a:t>ACTIVITY!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2917825"/>
            <a:ext cx="4800600" cy="3600450"/>
          </a:xfrm>
          <a:prstGeom prst="rect">
            <a:avLst/>
          </a:prstGeom>
        </p:spPr>
      </p:pic>
    </p:spTree>
    <p:extLst>
      <p:ext uri="{BB962C8B-B14F-4D97-AF65-F5344CB8AC3E}">
        <p14:creationId xmlns:p14="http://schemas.microsoft.com/office/powerpoint/2010/main" val="81507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30320"/>
            <a:ext cx="8229600" cy="1431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Understanding Why People Follow</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Critical to know what the people around you need and expect from you</a:t>
            </a:r>
          </a:p>
          <a:p>
            <a:pPr marL="0" marR="0" lvl="0" indent="0" rtl="0" hangingPunct="1">
              <a:spcBef>
                <a:spcPts val="799"/>
              </a:spcBef>
              <a:spcAft>
                <a:spcPts val="0"/>
              </a:spcAft>
              <a:buClr>
                <a:srgbClr val="FFCC00"/>
              </a:buClr>
              <a:buSzPct val="70000"/>
              <a:tabLst/>
            </a:pPr>
            <a:endParaRPr lang="en-US" sz="1600" dirty="0">
              <a:effectLst>
                <a:outerShdw dist="17961" dir="2700000">
                  <a:scrgbClr r="0" g="0" b="0"/>
                </a:outerShdw>
              </a:effectLst>
              <a:latin typeface="+mn-lt"/>
              <a:ea typeface="Arial Unicode MS" pitchFamily="2"/>
              <a:cs typeface="Tahoma" pitchFamily="2"/>
            </a:endParaRP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Followers’ 4 Basic Needs:</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Trust (honesty, integrity, respect)</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Compassion (caring, friendship, happiness, love)</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Stability (security, strength, support, peace)</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Hope (direction, faith, guidance)</a:t>
            </a:r>
          </a:p>
          <a:p>
            <a:pPr marL="914400" lvl="4">
              <a:spcBef>
                <a:spcPts val="598"/>
              </a:spcBef>
              <a:spcAft>
                <a:spcPts val="0"/>
              </a:spcAft>
              <a:buClr>
                <a:srgbClr val="E5E5FF"/>
              </a:buClr>
              <a:buSzPct val="70000"/>
              <a:buFont typeface="Garamond" pitchFamily="18"/>
              <a:buChar char="–"/>
            </a:pPr>
            <a:r>
              <a:rPr lang="en-US" sz="2400" b="0" i="0" u="none" strike="noStrike" baseline="0" dirty="0">
                <a:latin typeface="+mn-lt"/>
                <a:ea typeface="Lucida Sans Unicode" pitchFamily="2"/>
                <a:cs typeface="Lucida Sans Unicode" pitchFamily="2"/>
              </a:rPr>
              <a:t>A higher level need; future</a:t>
            </a:r>
          </a:p>
        </p:txBody>
      </p:sp>
    </p:spTree>
    <p:extLst>
      <p:ext uri="{BB962C8B-B14F-4D97-AF65-F5344CB8AC3E}">
        <p14:creationId xmlns:p14="http://schemas.microsoft.com/office/powerpoint/2010/main" val="92052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a:solidFill>
                  <a:schemeClr val="tx2"/>
                </a:solidFill>
                <a:effectLst>
                  <a:outerShdw blurRad="38100" dist="38100" dir="2700000" algn="tl">
                    <a:srgbClr val="000000">
                      <a:alpha val="43137"/>
                    </a:srgbClr>
                  </a:outerShdw>
                </a:effectLst>
                <a:latin typeface="Calibri" pitchFamily="34" charset="0"/>
                <a:ea typeface="Arial Unicode MS" pitchFamily="2"/>
                <a:cs typeface="Calibri" pitchFamily="34" charset="0"/>
              </a:rPr>
              <a:t>Leadership Characteristics</a:t>
            </a:r>
            <a:r>
              <a:rPr lang="en-US" sz="4400" dirty="0">
                <a:latin typeface="Calibri" pitchFamily="34" charset="0"/>
                <a:ea typeface="Arial Unicode MS" pitchFamily="2"/>
                <a:cs typeface="Calibri" pitchFamily="34" charset="0"/>
              </a:rPr>
              <a:t>	</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latin typeface="Calibri" pitchFamily="34" charset="0"/>
                <a:ea typeface="Arial Unicode MS" pitchFamily="2"/>
                <a:cs typeface="Calibri" pitchFamily="34" charset="0"/>
              </a:rPr>
              <a:t>What are the characteristics of a good leader?</a:t>
            </a: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pic>
        <p:nvPicPr>
          <p:cNvPr id="2050" name="Picture 2" descr="http://www.lazytechguys.com/wp-content/uploads/2012/07/leadership-610x4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67" y="2680989"/>
            <a:ext cx="4829695" cy="368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54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09600" y="381000"/>
            <a:ext cx="7772400" cy="313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2800" b="1" i="1" dirty="0">
                <a:solidFill>
                  <a:schemeClr val="tx2"/>
                </a:solidFill>
                <a:latin typeface="Times New Roman" pitchFamily="18"/>
                <a:ea typeface="Arial Unicode MS" pitchFamily="2"/>
                <a:cs typeface="Tahoma" pitchFamily="2"/>
              </a:rPr>
              <a:t>“The most extraordinary leaders do not see personal success as an end in itself. They realize that their impact in this world rests in the hands of those who follow.”</a:t>
            </a:r>
          </a:p>
        </p:txBody>
      </p:sp>
      <p:pic>
        <p:nvPicPr>
          <p:cNvPr id="3" name="Picture 2" descr="http://weknowmemes.com/wp-content/uploads/2013/04/boss-vs-leader.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2938462" y="3214255"/>
            <a:ext cx="3114675" cy="2853690"/>
          </a:xfrm>
          <a:prstGeom prst="rect">
            <a:avLst/>
          </a:prstGeom>
          <a:noFill/>
          <a:ln>
            <a:noFill/>
          </a:ln>
        </p:spPr>
      </p:pic>
    </p:spTree>
    <p:extLst>
      <p:ext uri="{BB962C8B-B14F-4D97-AF65-F5344CB8AC3E}">
        <p14:creationId xmlns:p14="http://schemas.microsoft.com/office/powerpoint/2010/main" val="385400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a:solidFill>
                  <a:schemeClr val="tx2"/>
                </a:solidFill>
                <a:effectLst>
                  <a:outerShdw dist="17961" dir="2700000">
                    <a:scrgbClr r="0" g="0" b="0"/>
                  </a:outerShdw>
                </a:effectLst>
                <a:latin typeface="+mn-lt"/>
                <a:ea typeface="Arial Unicode MS" pitchFamily="2"/>
                <a:cs typeface="Tahoma" pitchFamily="2"/>
              </a:rPr>
              <a:t>The 7 Habits of Highly Effective People</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Be Proactive</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Begin with the End in Mind (Goals)</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Put First things First (Prioritize)</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Think Win/Win (Strategize)</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Seek First to Understand, then to be Understood (Communication)</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Creative Cooperation</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Sharpen the Saw</a:t>
            </a:r>
          </a:p>
        </p:txBody>
      </p:sp>
    </p:spTree>
    <p:extLst>
      <p:ext uri="{BB962C8B-B14F-4D97-AF65-F5344CB8AC3E}">
        <p14:creationId xmlns:p14="http://schemas.microsoft.com/office/powerpoint/2010/main" val="277897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Proactive/Reactive Language</a:t>
            </a:r>
          </a:p>
        </p:txBody>
      </p:sp>
      <p:sp>
        <p:nvSpPr>
          <p:cNvPr id="3" name="Freeform 2"/>
          <p:cNvSpPr/>
          <p:nvPr/>
        </p:nvSpPr>
        <p:spPr>
          <a:xfrm>
            <a:off x="457200" y="1600200"/>
            <a:ext cx="4038479"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b="1" dirty="0">
                <a:latin typeface="+mn-lt"/>
                <a:ea typeface="Arial Unicode MS" pitchFamily="2"/>
                <a:cs typeface="Tahoma" pitchFamily="2"/>
              </a:rPr>
              <a:t>Reactive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There’s nothing I can do</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That’s just the way I am</a:t>
            </a:r>
            <a:br>
              <a:rPr lang="en-US" sz="2400" dirty="0">
                <a:latin typeface="+mn-lt"/>
                <a:ea typeface="Arial Unicode MS" pitchFamily="2"/>
                <a:cs typeface="Tahoma" pitchFamily="2"/>
              </a:rPr>
            </a:br>
            <a:endParaRPr lang="en-US" sz="2400" dirty="0">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He makes me so mad!</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They won’t allow that</a:t>
            </a:r>
            <a:br>
              <a:rPr lang="en-US" sz="2400" dirty="0">
                <a:latin typeface="+mn-lt"/>
                <a:ea typeface="Arial Unicode MS" pitchFamily="2"/>
                <a:cs typeface="Tahoma" pitchFamily="2"/>
              </a:rPr>
            </a:br>
            <a:endParaRPr lang="en-US" sz="2400" dirty="0">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have to do this</a:t>
            </a:r>
            <a:br>
              <a:rPr lang="en-US" sz="2400" dirty="0">
                <a:latin typeface="+mn-lt"/>
                <a:ea typeface="Arial Unicode MS" pitchFamily="2"/>
                <a:cs typeface="Tahoma" pitchFamily="2"/>
              </a:rPr>
            </a:br>
            <a:endParaRPr lang="en-US" sz="2400" dirty="0">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can’t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must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If only</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
        <p:nvSpPr>
          <p:cNvPr id="4" name="Freeform 3"/>
          <p:cNvSpPr/>
          <p:nvPr/>
        </p:nvSpPr>
        <p:spPr>
          <a:xfrm>
            <a:off x="4648320" y="1600200"/>
            <a:ext cx="4267080"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b="1" dirty="0">
                <a:latin typeface="+mn-lt"/>
                <a:ea typeface="Arial Unicode MS" pitchFamily="2"/>
                <a:cs typeface="Tahoma" pitchFamily="2"/>
              </a:rPr>
              <a:t>Proactive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Let’s look at the alternatives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can choose a different approach</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control my own feelings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can create an effective presentation</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will choose an appropriate response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choose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prefer</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will</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Tree>
    <p:extLst>
      <p:ext uri="{BB962C8B-B14F-4D97-AF65-F5344CB8AC3E}">
        <p14:creationId xmlns:p14="http://schemas.microsoft.com/office/powerpoint/2010/main" val="222025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a:solidFill>
                  <a:schemeClr val="tx2"/>
                </a:solidFill>
                <a:effectLst>
                  <a:outerShdw dist="17961" dir="2700000">
                    <a:scrgbClr r="0" g="0" b="0"/>
                  </a:outerShdw>
                </a:effectLst>
                <a:latin typeface="+mn-lt"/>
                <a:ea typeface="Arial Unicode MS" pitchFamily="2"/>
                <a:cs typeface="Tahoma" pitchFamily="2"/>
              </a:rPr>
              <a:t>Seek First to Understand, </a:t>
            </a:r>
            <a:br>
              <a:rPr lang="en-US" sz="4000" dirty="0">
                <a:solidFill>
                  <a:schemeClr val="tx2"/>
                </a:solidFill>
                <a:effectLst>
                  <a:outerShdw dist="17961" dir="2700000">
                    <a:scrgbClr r="0" g="0" b="0"/>
                  </a:outerShdw>
                </a:effectLst>
                <a:latin typeface="+mn-lt"/>
                <a:ea typeface="Arial Unicode MS" pitchFamily="2"/>
                <a:cs typeface="Tahoma" pitchFamily="2"/>
              </a:rPr>
            </a:br>
            <a:r>
              <a:rPr lang="en-US" sz="4000" dirty="0">
                <a:solidFill>
                  <a:schemeClr val="tx2"/>
                </a:solidFill>
                <a:effectLst>
                  <a:outerShdw dist="17961" dir="2700000">
                    <a:scrgbClr r="0" g="0" b="0"/>
                  </a:outerShdw>
                </a:effectLst>
                <a:latin typeface="+mn-lt"/>
                <a:ea typeface="Arial Unicode MS" pitchFamily="2"/>
                <a:cs typeface="Tahoma" pitchFamily="2"/>
              </a:rPr>
              <a:t>Then to be Understood</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spcBef>
                <a:spcPts val="799"/>
              </a:spcBef>
              <a:spcAft>
                <a:spcPts val="0"/>
              </a:spcAft>
              <a:buNone/>
              <a:tabLst/>
            </a:pPr>
            <a:r>
              <a:rPr lang="en-US" sz="3200" dirty="0">
                <a:latin typeface="+mn-lt"/>
                <a:ea typeface="Arial Unicode MS" pitchFamily="2"/>
                <a:cs typeface="Tahoma" pitchFamily="2"/>
              </a:rPr>
              <a:t>Principles of Empathic Communication</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Empathic Listening (putting yourself in the other person’s shoes)</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Diagnose before you Prescribe</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I statements</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Understanding &amp; Perception</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THEN Seek to be Understood</a:t>
            </a:r>
          </a:p>
        </p:txBody>
      </p:sp>
    </p:spTree>
    <p:extLst>
      <p:ext uri="{BB962C8B-B14F-4D97-AF65-F5344CB8AC3E}">
        <p14:creationId xmlns:p14="http://schemas.microsoft.com/office/powerpoint/2010/main" val="857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Tips on Being a Good Listener</a:t>
            </a:r>
          </a:p>
        </p:txBody>
      </p:sp>
      <p:sp>
        <p:nvSpPr>
          <p:cNvPr id="3" name="Freeform 2"/>
          <p:cNvSpPr/>
          <p:nvPr/>
        </p:nvSpPr>
        <p:spPr>
          <a:xfrm>
            <a:off x="457200" y="1600200"/>
            <a:ext cx="8229600" cy="495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Eye contact</a:t>
            </a:r>
          </a:p>
          <a:p>
            <a:pPr marL="339480" marR="0" lvl="0" indent="-339480" rtl="0" hangingPunct="1">
              <a:lnSpc>
                <a:spcPct val="80000"/>
              </a:lnSpc>
              <a:spcBef>
                <a:spcPts val="697"/>
              </a:spcBef>
              <a:spcAft>
                <a:spcPts val="0"/>
              </a:spcAft>
              <a:buNone/>
              <a:tabLst/>
            </a:pPr>
            <a:endParaRPr lang="en-US" sz="2400" dirty="0">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Be aware of body language (minimize barriers)</a:t>
            </a:r>
          </a:p>
          <a:p>
            <a:pPr marL="339480" marR="0" lvl="0" indent="-339480" rtl="0" hangingPunct="1">
              <a:lnSpc>
                <a:spcPct val="80000"/>
              </a:lnSpc>
              <a:spcBef>
                <a:spcPts val="697"/>
              </a:spcBef>
              <a:spcAft>
                <a:spcPts val="0"/>
              </a:spcAft>
              <a:buNone/>
              <a:tabLst/>
            </a:pPr>
            <a:endParaRPr lang="en-US" sz="2400" dirty="0">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Minimize distractions (looking out the window, fidgeting, side conversations)</a:t>
            </a:r>
            <a:r>
              <a:rPr lang="en-US" sz="2400" baseline="0" dirty="0">
                <a:solidFill>
                  <a:srgbClr val="FFFFFF"/>
                </a:solidFill>
                <a:latin typeface="+mn-lt"/>
                <a:ea typeface="Lucida Sans Unicode" pitchFamily="2"/>
                <a:cs typeface="Lucida Sans Unicode" pitchFamily="2"/>
              </a:rPr>
              <a:t>  </a:t>
            </a:r>
          </a:p>
          <a:p>
            <a:pPr marL="0" marR="0" lvl="0" indent="0" rtl="0" hangingPunct="1">
              <a:lnSpc>
                <a:spcPct val="80000"/>
              </a:lnSpc>
              <a:spcBef>
                <a:spcPts val="697"/>
              </a:spcBef>
              <a:spcAft>
                <a:spcPts val="0"/>
              </a:spcAft>
              <a:buClr>
                <a:srgbClr val="FFCC00"/>
              </a:buClr>
              <a:buSzPct val="70000"/>
              <a:buFont typeface="Wingdings" pitchFamily="2"/>
              <a:buChar char=""/>
              <a:tabLst/>
            </a:pPr>
            <a:endParaRPr lang="en-US" sz="2400" dirty="0">
              <a:solidFill>
                <a:srgbClr val="FFFFFF"/>
              </a:solidFill>
              <a:effectLst>
                <a:outerShdw dist="17961" dir="2700000">
                  <a:scrgbClr r="0" g="0" b="0"/>
                </a:outerShdw>
              </a:effectLst>
              <a:latin typeface="+mn-lt"/>
              <a:ea typeface="Lucida Sans Unicode" pitchFamily="2"/>
              <a:cs typeface="Lucida Sans Unicode"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baseline="0" dirty="0">
                <a:latin typeface="+mn-lt"/>
                <a:ea typeface="Lucida Sans Unicode" pitchFamily="2"/>
                <a:cs typeface="Lucida Sans Unicode" pitchFamily="2"/>
              </a:rPr>
              <a:t>Try to understand what the other person is saying and </a:t>
            </a:r>
            <a:r>
              <a:rPr lang="en-US" sz="2400" i="1" dirty="0">
                <a:latin typeface="+mn-lt"/>
                <a:ea typeface="Lucida Sans Unicode" pitchFamily="2"/>
                <a:cs typeface="Lucida Sans Unicode" pitchFamily="2"/>
              </a:rPr>
              <a:t>respond</a:t>
            </a:r>
            <a:r>
              <a:rPr lang="en-US" sz="2400" dirty="0">
                <a:latin typeface="+mn-lt"/>
                <a:ea typeface="Lucida Sans Unicode" pitchFamily="2"/>
                <a:cs typeface="Lucida Sans Unicode" pitchFamily="2"/>
              </a:rPr>
              <a:t> to what they are saying</a:t>
            </a:r>
          </a:p>
          <a:p>
            <a:pPr lvl="1">
              <a:lnSpc>
                <a:spcPct val="80000"/>
              </a:lnSpc>
              <a:spcBef>
                <a:spcPts val="697"/>
              </a:spcBef>
              <a:spcAft>
                <a:spcPts val="0"/>
              </a:spcAft>
              <a:buClr>
                <a:srgbClr val="FFCC00"/>
              </a:buClr>
              <a:buSzPct val="70000"/>
              <a:buFont typeface="Wingdings" pitchFamily="2"/>
              <a:buChar char=""/>
            </a:pPr>
            <a:r>
              <a:rPr lang="en-US" sz="2400" baseline="0" dirty="0">
                <a:latin typeface="+mn-lt"/>
                <a:ea typeface="Lucida Sans Unicode" pitchFamily="2"/>
                <a:cs typeface="Lucida Sans Unicode" pitchFamily="2"/>
              </a:rPr>
              <a:t>Reflection</a:t>
            </a:r>
          </a:p>
          <a:p>
            <a:pPr lvl="1">
              <a:lnSpc>
                <a:spcPct val="80000"/>
              </a:lnSpc>
              <a:spcBef>
                <a:spcPts val="697"/>
              </a:spcBef>
              <a:spcAft>
                <a:spcPts val="0"/>
              </a:spcAft>
              <a:buClr>
                <a:srgbClr val="FFCC00"/>
              </a:buClr>
              <a:buSzPct val="70000"/>
              <a:buFont typeface="Wingdings" pitchFamily="2"/>
              <a:buChar char=""/>
            </a:pPr>
            <a:r>
              <a:rPr lang="en-US" sz="2400" dirty="0">
                <a:latin typeface="+mn-lt"/>
                <a:ea typeface="Lucida Sans Unicode" pitchFamily="2"/>
                <a:cs typeface="Lucida Sans Unicode" pitchFamily="2"/>
              </a:rPr>
              <a:t>Repetition</a:t>
            </a:r>
          </a:p>
          <a:p>
            <a:pPr lvl="1">
              <a:lnSpc>
                <a:spcPct val="80000"/>
              </a:lnSpc>
              <a:spcBef>
                <a:spcPts val="697"/>
              </a:spcBef>
              <a:spcAft>
                <a:spcPts val="0"/>
              </a:spcAft>
              <a:buClr>
                <a:srgbClr val="FFCC00"/>
              </a:buClr>
              <a:buSzPct val="70000"/>
              <a:buFont typeface="Wingdings" pitchFamily="2"/>
              <a:buChar char=""/>
            </a:pPr>
            <a:r>
              <a:rPr lang="en-US" sz="2400" baseline="0" dirty="0">
                <a:latin typeface="+mn-lt"/>
                <a:ea typeface="Lucida Sans Unicode" pitchFamily="2"/>
                <a:cs typeface="Lucida Sans Unicode" pitchFamily="2"/>
              </a:rPr>
              <a:t>Response</a:t>
            </a:r>
          </a:p>
        </p:txBody>
      </p:sp>
    </p:spTree>
    <p:extLst>
      <p:ext uri="{BB962C8B-B14F-4D97-AF65-F5344CB8AC3E}">
        <p14:creationId xmlns:p14="http://schemas.microsoft.com/office/powerpoint/2010/main" val="219949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lvl="0" algn="ctr"/>
            <a:r>
              <a:rPr lang="en-US" sz="4400" dirty="0">
                <a:solidFill>
                  <a:schemeClr val="tx2"/>
                </a:solidFill>
                <a:effectLst>
                  <a:outerShdw dist="17961" dir="2700000">
                    <a:scrgbClr r="0" g="0" b="0"/>
                  </a:outerShdw>
                </a:effectLst>
                <a:ea typeface="Arial Unicode MS" pitchFamily="2"/>
                <a:cs typeface="Tahoma" pitchFamily="2"/>
              </a:rPr>
              <a:t>The 8</a:t>
            </a:r>
            <a:r>
              <a:rPr lang="en-US" sz="4400" baseline="30000" dirty="0">
                <a:solidFill>
                  <a:schemeClr val="tx2"/>
                </a:solidFill>
                <a:effectLst>
                  <a:outerShdw dist="17961" dir="2700000">
                    <a:scrgbClr r="0" g="0" b="0"/>
                  </a:outerShdw>
                </a:effectLst>
                <a:ea typeface="Arial Unicode MS" pitchFamily="2"/>
                <a:cs typeface="Tahoma" pitchFamily="2"/>
              </a:rPr>
              <a:t>th</a:t>
            </a:r>
            <a:r>
              <a:rPr lang="en-US" sz="4400" dirty="0">
                <a:solidFill>
                  <a:schemeClr val="tx2"/>
                </a:solidFill>
                <a:effectLst>
                  <a:outerShdw dist="17961" dir="2700000">
                    <a:scrgbClr r="0" g="0" b="0"/>
                  </a:outerShdw>
                </a:effectLst>
                <a:ea typeface="Arial Unicode MS" pitchFamily="2"/>
                <a:cs typeface="Tahoma" pitchFamily="2"/>
              </a:rPr>
              <a:t> Habit</a:t>
            </a:r>
            <a:endParaRPr lang="en-US" sz="4400" b="1" dirty="0">
              <a:solidFill>
                <a:srgbClr val="E5E5FF"/>
              </a:solidFill>
              <a:effectLst>
                <a:outerShdw dist="17961" dir="2700000">
                  <a:scrgbClr r="0" g="0" b="0"/>
                </a:outerShdw>
              </a:effectLst>
              <a:latin typeface="+mn-lt"/>
              <a:ea typeface="Arial Unicode MS" pitchFamily="2"/>
              <a:cs typeface="Tahoma" pitchFamily="2"/>
            </a:endParaRP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Find your </a:t>
            </a:r>
            <a:r>
              <a:rPr lang="en-US" sz="3200" u="sng" dirty="0">
                <a:uFillTx/>
                <a:latin typeface="+mn-lt"/>
                <a:ea typeface="Arial Unicode MS" pitchFamily="2"/>
                <a:cs typeface="Tahoma" pitchFamily="2"/>
              </a:rPr>
              <a:t>Voice and Inspire</a:t>
            </a:r>
            <a:r>
              <a:rPr lang="en-US" sz="3200" dirty="0">
                <a:latin typeface="+mn-lt"/>
                <a:ea typeface="Arial Unicode MS" pitchFamily="2"/>
                <a:cs typeface="Tahoma" pitchFamily="2"/>
              </a:rPr>
              <a:t> others to find theirs</a:t>
            </a:r>
          </a:p>
          <a:p>
            <a:pPr marL="0" marR="0" lvl="0" indent="0" rtl="0" hangingPunct="1">
              <a:spcBef>
                <a:spcPts val="799"/>
              </a:spcBef>
              <a:spcAft>
                <a:spcPts val="0"/>
              </a:spcAft>
              <a:buClr>
                <a:srgbClr val="FFCC00"/>
              </a:buClr>
              <a:buSzPct val="70000"/>
              <a:buFont typeface="Wingdings" pitchFamily="2"/>
              <a:buChar char=""/>
              <a:tabLst/>
            </a:pPr>
            <a:endParaRPr lang="en-US" sz="3200" b="0" i="0" u="none" strike="noStrike" baseline="0" dirty="0">
              <a:solidFill>
                <a:srgbClr val="FFFFFF"/>
              </a:solidFill>
              <a:effectLst>
                <a:outerShdw dist="17961" dir="2700000">
                  <a:scrgbClr r="0" g="0" b="0"/>
                </a:outerShdw>
              </a:effectLst>
              <a:latin typeface="+mn-lt"/>
              <a:ea typeface="Arial Unicode MS" pitchFamily="2"/>
              <a:cs typeface="Tahoma" pitchFamily="2"/>
            </a:endParaRPr>
          </a:p>
          <a:p>
            <a:pPr>
              <a:spcBef>
                <a:spcPts val="799"/>
              </a:spcBef>
              <a:spcAft>
                <a:spcPts val="0"/>
              </a:spcAft>
              <a:buClr>
                <a:srgbClr val="FFCC00"/>
              </a:buClr>
              <a:buSzPct val="70000"/>
              <a:buFont typeface="Wingdings" pitchFamily="2"/>
              <a:buChar char=""/>
            </a:pPr>
            <a:r>
              <a:rPr lang="en-US" sz="2800" dirty="0">
                <a:ea typeface="Lucida Sans Unicode" pitchFamily="2"/>
                <a:cs typeface="Lucida Sans Unicode" pitchFamily="2"/>
              </a:rPr>
              <a:t>Develop a shared vision</a:t>
            </a:r>
          </a:p>
          <a:p>
            <a:pPr marL="0" marR="0" lvl="0" indent="0" rtl="0" hangingPunct="1">
              <a:spcBef>
                <a:spcPts val="799"/>
              </a:spcBef>
              <a:spcAft>
                <a:spcPts val="0"/>
              </a:spcAft>
              <a:buClr>
                <a:srgbClr val="FFCC00"/>
              </a:buClr>
              <a:buSzPct val="70000"/>
              <a:buFont typeface="Wingdings" pitchFamily="2"/>
              <a:buChar char=""/>
              <a:tabLst/>
            </a:pPr>
            <a:endParaRPr lang="en-US" sz="2800" b="0" i="0" u="none" strike="noStrike" baseline="0" dirty="0">
              <a:latin typeface="+mn-lt"/>
              <a:ea typeface="Lucida Sans Unicode" pitchFamily="2"/>
              <a:cs typeface="Lucida Sans Unicode" pitchFamily="2"/>
            </a:endParaRPr>
          </a:p>
          <a:p>
            <a:pPr marL="0" marR="0" lvl="0" indent="0" rtl="0" hangingPunct="1">
              <a:spcBef>
                <a:spcPts val="799"/>
              </a:spcBef>
              <a:spcAft>
                <a:spcPts val="0"/>
              </a:spcAft>
              <a:buClr>
                <a:srgbClr val="FFCC00"/>
              </a:buClr>
              <a:buSzPct val="70000"/>
              <a:buFont typeface="Wingdings" pitchFamily="2"/>
              <a:buChar char=""/>
              <a:tabLst/>
            </a:pPr>
            <a:r>
              <a:rPr lang="en-US" sz="2800" b="0" i="0" u="none" strike="noStrike" baseline="0" dirty="0">
                <a:latin typeface="+mn-lt"/>
                <a:ea typeface="Lucida Sans Unicode" pitchFamily="2"/>
                <a:cs typeface="Lucida Sans Unicode" pitchFamily="2"/>
              </a:rPr>
              <a:t>Leadership is a choice to work with people in a way that will communicate to them their worth and potential so clearly they will come to see it in themselves</a:t>
            </a:r>
            <a:endParaRPr lang="en-US" sz="2800" dirty="0">
              <a:latin typeface="+mn-lt"/>
              <a:ea typeface="Lucida Sans Unicode" pitchFamily="2"/>
              <a:cs typeface="Lucida Sans Unicode" pitchFamily="2"/>
            </a:endParaRPr>
          </a:p>
          <a:p>
            <a:pPr marL="0" marR="0" lvl="0" indent="0" rtl="0" hangingPunct="1">
              <a:spcBef>
                <a:spcPts val="799"/>
              </a:spcBef>
              <a:spcAft>
                <a:spcPts val="0"/>
              </a:spcAft>
              <a:buClr>
                <a:srgbClr val="FFCC00"/>
              </a:buClr>
              <a:buSzPct val="70000"/>
              <a:buFont typeface="Wingdings" pitchFamily="2"/>
              <a:buChar char=""/>
              <a:tabLst/>
            </a:pPr>
            <a:endParaRPr lang="en-US" sz="2800" b="0" i="0" u="none" strike="noStrike" baseline="0" dirty="0">
              <a:latin typeface="+mn-lt"/>
              <a:ea typeface="Lucida Sans Unicode" pitchFamily="2"/>
              <a:cs typeface="Lucida Sans Unicode" pitchFamily="2"/>
            </a:endParaRPr>
          </a:p>
        </p:txBody>
      </p:sp>
    </p:spTree>
    <p:extLst>
      <p:ext uri="{BB962C8B-B14F-4D97-AF65-F5344CB8AC3E}">
        <p14:creationId xmlns:p14="http://schemas.microsoft.com/office/powerpoint/2010/main" val="161810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62120" y="2209680"/>
            <a:ext cx="731520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“Leaders are only as strong as the connections they make with each person on their team.”</a:t>
            </a:r>
          </a:p>
        </p:txBody>
      </p:sp>
    </p:spTree>
    <p:extLst>
      <p:ext uri="{BB962C8B-B14F-4D97-AF65-F5344CB8AC3E}">
        <p14:creationId xmlns:p14="http://schemas.microsoft.com/office/powerpoint/2010/main" val="113320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Compromise Activity</a:t>
            </a:r>
          </a:p>
        </p:txBody>
      </p:sp>
      <p:sp>
        <p:nvSpPr>
          <p:cNvPr id="3" name="Content Placeholder 2"/>
          <p:cNvSpPr>
            <a:spLocks noGrp="1"/>
          </p:cNvSpPr>
          <p:nvPr>
            <p:ph idx="1"/>
          </p:nvPr>
        </p:nvSpPr>
        <p:spPr>
          <a:xfrm>
            <a:off x="457200" y="1524000"/>
            <a:ext cx="8229600" cy="4495800"/>
          </a:xfrm>
        </p:spPr>
        <p:txBody>
          <a:bodyPr/>
          <a:lstStyle/>
          <a:p>
            <a:r>
              <a:rPr lang="en-US" sz="2400" dirty="0">
                <a:solidFill>
                  <a:schemeClr val="tx1"/>
                </a:solidFill>
                <a:effectLst/>
              </a:rPr>
              <a:t>Take 5 minutes to carefully read over your own scenario – do NOT share with your partner</a:t>
            </a:r>
          </a:p>
          <a:p>
            <a:r>
              <a:rPr lang="en-US" sz="2400" dirty="0">
                <a:solidFill>
                  <a:schemeClr val="tx1"/>
                </a:solidFill>
                <a:effectLst/>
              </a:rPr>
              <a:t>Familiarize yourself with the role that you will play in the conflict resolution activity</a:t>
            </a:r>
          </a:p>
          <a:p>
            <a:r>
              <a:rPr lang="en-US" sz="2400" dirty="0">
                <a:solidFill>
                  <a:schemeClr val="tx1"/>
                </a:solidFill>
                <a:effectLst/>
              </a:rPr>
              <a:t>Break up into two’s (pick someone you have not worked with before)</a:t>
            </a:r>
          </a:p>
          <a:p>
            <a:r>
              <a:rPr lang="en-US" sz="2400" dirty="0">
                <a:solidFill>
                  <a:schemeClr val="tx1"/>
                </a:solidFill>
                <a:effectLst/>
              </a:rPr>
              <a:t>Find a space away from everyone else in one of the rooms or hallways</a:t>
            </a:r>
          </a:p>
          <a:p>
            <a:r>
              <a:rPr lang="en-US" sz="2400" dirty="0">
                <a:solidFill>
                  <a:schemeClr val="tx1"/>
                </a:solidFill>
                <a:effectLst/>
              </a:rPr>
              <a:t>Spend 10 minutes to act out your role and achieve your goal</a:t>
            </a:r>
          </a:p>
          <a:p>
            <a:r>
              <a:rPr lang="en-US" sz="2400" dirty="0">
                <a:solidFill>
                  <a:schemeClr val="tx1"/>
                </a:solidFill>
                <a:effectLst/>
              </a:rPr>
              <a:t>Come back to the room and discuss</a:t>
            </a:r>
          </a:p>
          <a:p>
            <a:endParaRPr lang="en-US" sz="2400" dirty="0">
              <a:solidFill>
                <a:schemeClr val="tx1"/>
              </a:solidFill>
              <a:effectLst/>
            </a:endParaRPr>
          </a:p>
        </p:txBody>
      </p:sp>
      <p:pic>
        <p:nvPicPr>
          <p:cNvPr id="4" name="Picture 3">
            <a:extLst>
              <a:ext uri="{FF2B5EF4-FFF2-40B4-BE49-F238E27FC236}">
                <a16:creationId xmlns:a16="http://schemas.microsoft.com/office/drawing/2014/main" id="{3F077C09-7617-F54B-CBF9-8626F13CFB84}"/>
              </a:ext>
            </a:extLst>
          </p:cNvPr>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7077152" y="5181600"/>
            <a:ext cx="1449448" cy="1188960"/>
          </a:xfrm>
          <a:prstGeom prst="rect">
            <a:avLst/>
          </a:prstGeom>
          <a:noFill/>
          <a:ln>
            <a:noFill/>
          </a:ln>
        </p:spPr>
      </p:pic>
    </p:spTree>
    <p:extLst>
      <p:ext uri="{BB962C8B-B14F-4D97-AF65-F5344CB8AC3E}">
        <p14:creationId xmlns:p14="http://schemas.microsoft.com/office/powerpoint/2010/main" val="100694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Compromise Activity</a:t>
            </a:r>
          </a:p>
        </p:txBody>
      </p:sp>
      <p:sp>
        <p:nvSpPr>
          <p:cNvPr id="3" name="Content Placeholder 2"/>
          <p:cNvSpPr>
            <a:spLocks noGrp="1"/>
          </p:cNvSpPr>
          <p:nvPr>
            <p:ph idx="1"/>
          </p:nvPr>
        </p:nvSpPr>
        <p:spPr/>
        <p:txBody>
          <a:bodyPr/>
          <a:lstStyle/>
          <a:p>
            <a:r>
              <a:rPr lang="en-US" dirty="0">
                <a:solidFill>
                  <a:schemeClr val="tx1"/>
                </a:solidFill>
                <a:effectLst/>
              </a:rPr>
              <a:t>Did your group not come up with a resolution? If not, what were the issues?</a:t>
            </a:r>
          </a:p>
          <a:p>
            <a:r>
              <a:rPr lang="en-US" dirty="0">
                <a:solidFill>
                  <a:schemeClr val="tx1"/>
                </a:solidFill>
                <a:effectLst/>
              </a:rPr>
              <a:t>Did your group reach an agreement? If so, what was it?</a:t>
            </a:r>
          </a:p>
          <a:p>
            <a:r>
              <a:rPr lang="en-US" dirty="0">
                <a:solidFill>
                  <a:schemeClr val="tx1"/>
                </a:solidFill>
                <a:effectLst/>
              </a:rPr>
              <a:t>Did your group discover the true needs of each other? </a:t>
            </a:r>
          </a:p>
          <a:p>
            <a:r>
              <a:rPr lang="en-US" dirty="0">
                <a:solidFill>
                  <a:schemeClr val="tx1"/>
                </a:solidFill>
                <a:effectLst/>
              </a:rPr>
              <a:t>Groups that discovered the true needs, how did you figure that out?</a:t>
            </a:r>
          </a:p>
        </p:txBody>
      </p:sp>
    </p:spTree>
    <p:extLst>
      <p:ext uri="{BB962C8B-B14F-4D97-AF65-F5344CB8AC3E}">
        <p14:creationId xmlns:p14="http://schemas.microsoft.com/office/powerpoint/2010/main" val="40548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effectLst>
                  <a:outerShdw blurRad="38100" dist="38100" dir="2700000" algn="tl">
                    <a:srgbClr val="000000">
                      <a:alpha val="43137"/>
                    </a:srgbClr>
                  </a:outerShdw>
                </a:effectLst>
              </a:rPr>
              <a:t>Compromise Activity </a:t>
            </a:r>
            <a:br>
              <a:rPr lang="en-US" dirty="0">
                <a:solidFill>
                  <a:schemeClr val="tx2"/>
                </a:solidFill>
                <a:effectLst>
                  <a:outerShdw blurRad="38100" dist="38100" dir="2700000" algn="tl">
                    <a:srgbClr val="000000">
                      <a:alpha val="43137"/>
                    </a:srgbClr>
                  </a:outerShdw>
                </a:effectLst>
              </a:rPr>
            </a:br>
            <a:r>
              <a:rPr lang="en-US" dirty="0">
                <a:solidFill>
                  <a:schemeClr val="tx2"/>
                </a:solidFill>
                <a:effectLst>
                  <a:outerShdw blurRad="38100" dist="38100" dir="2700000" algn="tl">
                    <a:srgbClr val="000000">
                      <a:alpha val="43137"/>
                    </a:srgbClr>
                  </a:outerShdw>
                </a:effectLst>
              </a:rPr>
              <a:t>Key Takeaways</a:t>
            </a:r>
          </a:p>
        </p:txBody>
      </p:sp>
      <p:sp>
        <p:nvSpPr>
          <p:cNvPr id="3" name="Content Placeholder 2"/>
          <p:cNvSpPr>
            <a:spLocks noGrp="1"/>
          </p:cNvSpPr>
          <p:nvPr>
            <p:ph idx="1"/>
          </p:nvPr>
        </p:nvSpPr>
        <p:spPr/>
        <p:txBody>
          <a:bodyPr/>
          <a:lstStyle/>
          <a:p>
            <a:r>
              <a:rPr lang="en-US" dirty="0">
                <a:solidFill>
                  <a:schemeClr val="tx1"/>
                </a:solidFill>
                <a:effectLst/>
              </a:rPr>
              <a:t>Make sure you listen and understand the other persons situation. (Empathic listening)</a:t>
            </a:r>
          </a:p>
          <a:p>
            <a:r>
              <a:rPr lang="en-US" dirty="0">
                <a:solidFill>
                  <a:schemeClr val="tx1"/>
                </a:solidFill>
                <a:effectLst/>
              </a:rPr>
              <a:t>Try to focus past the initial position the person is taking and focus on the details of the issue.</a:t>
            </a:r>
          </a:p>
          <a:p>
            <a:r>
              <a:rPr lang="en-US" dirty="0">
                <a:solidFill>
                  <a:schemeClr val="tx1"/>
                </a:solidFill>
                <a:effectLst/>
              </a:rPr>
              <a:t>Try to stay calm, it is easy to get upset</a:t>
            </a:r>
          </a:p>
          <a:p>
            <a:r>
              <a:rPr lang="en-US" dirty="0">
                <a:solidFill>
                  <a:schemeClr val="tx1"/>
                </a:solidFill>
                <a:effectLst/>
              </a:rPr>
              <a:t>Always believe that there is a resolution that works for both parties even if it is hard to see initially.</a:t>
            </a:r>
          </a:p>
        </p:txBody>
      </p:sp>
    </p:spTree>
    <p:extLst>
      <p:ext uri="{BB962C8B-B14F-4D97-AF65-F5344CB8AC3E}">
        <p14:creationId xmlns:p14="http://schemas.microsoft.com/office/powerpoint/2010/main" val="23350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2133720"/>
            <a:ext cx="7772400" cy="192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“If you spend your life trying to be good at everything, you will never be great at anything.”</a:t>
            </a:r>
          </a:p>
        </p:txBody>
      </p:sp>
    </p:spTree>
    <p:extLst>
      <p:ext uri="{BB962C8B-B14F-4D97-AF65-F5344CB8AC3E}">
        <p14:creationId xmlns:p14="http://schemas.microsoft.com/office/powerpoint/2010/main" val="3014031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447919" y="2332080"/>
            <a:ext cx="615636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“The most effective leaders forever alter the course of your life.”</a:t>
            </a:r>
          </a:p>
        </p:txBody>
      </p:sp>
    </p:spTree>
    <p:extLst>
      <p:ext uri="{BB962C8B-B14F-4D97-AF65-F5344CB8AC3E}">
        <p14:creationId xmlns:p14="http://schemas.microsoft.com/office/powerpoint/2010/main" val="3865497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493838"/>
          </a:xfrm>
        </p:spPr>
        <p:txBody>
          <a:bodyPr/>
          <a:lstStyle/>
          <a:p>
            <a:pPr eaLnBrk="1" hangingPunct="1">
              <a:defRPr/>
            </a:pPr>
            <a:r>
              <a:rPr lang="en-US" sz="4400" b="1" dirty="0">
                <a:solidFill>
                  <a:schemeClr val="tx1"/>
                </a:solidFill>
                <a:effectLst/>
              </a:rPr>
              <a:t>Effective Communication and Presentation Skills</a:t>
            </a:r>
            <a:endParaRPr lang="en-US" sz="4000" b="1" dirty="0">
              <a:solidFill>
                <a:schemeClr val="tx1"/>
              </a:solidFill>
              <a:effectLst/>
            </a:endParaRPr>
          </a:p>
        </p:txBody>
      </p:sp>
    </p:spTree>
    <p:extLst>
      <p:ext uri="{BB962C8B-B14F-4D97-AF65-F5344CB8AC3E}">
        <p14:creationId xmlns:p14="http://schemas.microsoft.com/office/powerpoint/2010/main" val="3268614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FD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943100"/>
            <a:ext cx="3962400" cy="2986088"/>
          </a:xfrm>
          <a:solidFill>
            <a:schemeClr val="accent1"/>
          </a:solidFill>
          <a:ln>
            <a:solidFill>
              <a:schemeClr val="accent1"/>
            </a:solidFill>
          </a:ln>
        </p:spPr>
      </p:pic>
      <p:sp>
        <p:nvSpPr>
          <p:cNvPr id="6147" name="Rectangle 3"/>
          <p:cNvSpPr>
            <a:spLocks noGrp="1" noChangeArrowheads="1"/>
          </p:cNvSpPr>
          <p:nvPr>
            <p:ph type="body" sz="half" idx="2"/>
          </p:nvPr>
        </p:nvSpPr>
        <p:spPr>
          <a:xfrm>
            <a:off x="4800600" y="2133600"/>
            <a:ext cx="4114800" cy="4525963"/>
          </a:xfrm>
        </p:spPr>
        <p:txBody>
          <a:bodyPr/>
          <a:lstStyle/>
          <a:p>
            <a:pPr eaLnBrk="1" hangingPunct="1">
              <a:buFont typeface="Wingdings" pitchFamily="2" charset="2"/>
              <a:buNone/>
              <a:defRPr/>
            </a:pPr>
            <a:r>
              <a:rPr lang="en-US" u="sng" dirty="0">
                <a:solidFill>
                  <a:schemeClr val="tx1"/>
                </a:solidFill>
                <a:effectLst/>
              </a:rPr>
              <a:t>FDR on Public Speaking</a:t>
            </a:r>
            <a:endParaRPr lang="en-US" dirty="0">
              <a:solidFill>
                <a:schemeClr val="tx1"/>
              </a:solidFill>
              <a:effectLst/>
            </a:endParaRPr>
          </a:p>
          <a:p>
            <a:pPr eaLnBrk="1" hangingPunct="1">
              <a:buFont typeface="Wingdings" pitchFamily="2" charset="2"/>
              <a:buNone/>
              <a:defRPr/>
            </a:pPr>
            <a:r>
              <a:rPr lang="en-US" sz="3600" dirty="0">
                <a:solidFill>
                  <a:schemeClr val="tx1"/>
                </a:solidFill>
                <a:effectLst/>
              </a:rPr>
              <a:t>“Be prepared,</a:t>
            </a:r>
          </a:p>
          <a:p>
            <a:pPr eaLnBrk="1" hangingPunct="1">
              <a:buFont typeface="Wingdings" pitchFamily="2" charset="2"/>
              <a:buNone/>
              <a:defRPr/>
            </a:pPr>
            <a:r>
              <a:rPr lang="en-US" sz="3600" dirty="0">
                <a:solidFill>
                  <a:schemeClr val="tx1"/>
                </a:solidFill>
                <a:effectLst/>
              </a:rPr>
              <a:t> be brief,</a:t>
            </a:r>
          </a:p>
          <a:p>
            <a:pPr eaLnBrk="1" hangingPunct="1">
              <a:buFont typeface="Wingdings" pitchFamily="2" charset="2"/>
              <a:buNone/>
              <a:defRPr/>
            </a:pPr>
            <a:r>
              <a:rPr lang="en-US" sz="3600" dirty="0">
                <a:solidFill>
                  <a:schemeClr val="tx1"/>
                </a:solidFill>
                <a:effectLst/>
              </a:rPr>
              <a:t> be seated”</a:t>
            </a:r>
          </a:p>
          <a:p>
            <a:pPr eaLnBrk="1" hangingPunct="1">
              <a:buFont typeface="Wingdings" pitchFamily="2" charset="2"/>
              <a:buNone/>
              <a:defRPr/>
            </a:pPr>
            <a:r>
              <a:rPr lang="en-US" dirty="0">
                <a:solidFill>
                  <a:schemeClr val="tx1"/>
                </a:solidFill>
                <a:effectLst/>
              </a:rPr>
              <a:t>	</a:t>
            </a:r>
          </a:p>
        </p:txBody>
      </p:sp>
      <p:sp>
        <p:nvSpPr>
          <p:cNvPr id="6149" name="Rectangle 5"/>
          <p:cNvSpPr>
            <a:spLocks noChangeArrowheads="1"/>
          </p:cNvSpPr>
          <p:nvPr/>
        </p:nvSpPr>
        <p:spPr bwMode="auto">
          <a:xfrm>
            <a:off x="762000" y="4953000"/>
            <a:ext cx="3362325" cy="457200"/>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70000"/>
              <a:buFont typeface="Wingdings" pitchFamily="2" charset="2"/>
              <a:buNone/>
              <a:defRPr/>
            </a:pPr>
            <a:r>
              <a:rPr lang="en-US" sz="2400" dirty="0">
                <a:effectLst>
                  <a:outerShdw blurRad="38100" dist="38100" dir="2700000" algn="tl">
                    <a:srgbClr val="000000"/>
                  </a:outerShdw>
                </a:effectLst>
              </a:rPr>
              <a:t>Franklin Delano Roosevelt</a:t>
            </a:r>
          </a:p>
        </p:txBody>
      </p:sp>
    </p:spTree>
    <p:extLst>
      <p:ext uri="{BB962C8B-B14F-4D97-AF65-F5344CB8AC3E}">
        <p14:creationId xmlns:p14="http://schemas.microsoft.com/office/powerpoint/2010/main" val="3183101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dirty="0">
                <a:solidFill>
                  <a:schemeClr val="tx2"/>
                </a:solidFill>
                <a:effectLst>
                  <a:outerShdw blurRad="38100" dist="38100" dir="2700000" algn="tl">
                    <a:srgbClr val="000000">
                      <a:alpha val="43137"/>
                    </a:srgbClr>
                  </a:outerShdw>
                </a:effectLst>
              </a:rPr>
              <a:t>Three Keys to a Great Speech</a:t>
            </a:r>
            <a:endParaRPr lang="en-US" sz="4000" dirty="0">
              <a:solidFill>
                <a:schemeClr val="tx2"/>
              </a:solidFill>
              <a:effectLst>
                <a:outerShdw blurRad="38100" dist="38100" dir="2700000" algn="tl">
                  <a:srgbClr val="000000">
                    <a:alpha val="43137"/>
                  </a:srgbClr>
                </a:outerShdw>
              </a:effectLst>
            </a:endParaRPr>
          </a:p>
        </p:txBody>
      </p:sp>
      <p:sp>
        <p:nvSpPr>
          <p:cNvPr id="7171" name="Rectangle 3"/>
          <p:cNvSpPr>
            <a:spLocks noGrp="1" noChangeArrowheads="1"/>
          </p:cNvSpPr>
          <p:nvPr>
            <p:ph idx="1"/>
          </p:nvPr>
        </p:nvSpPr>
        <p:spPr>
          <a:xfrm>
            <a:off x="685800" y="2133600"/>
            <a:ext cx="7772400" cy="4114800"/>
          </a:xfrm>
        </p:spPr>
        <p:txBody>
          <a:bodyPr/>
          <a:lstStyle/>
          <a:p>
            <a:pPr eaLnBrk="1" hangingPunct="1">
              <a:lnSpc>
                <a:spcPct val="130000"/>
              </a:lnSpc>
              <a:defRPr/>
            </a:pPr>
            <a:r>
              <a:rPr lang="en-US" sz="4000" dirty="0">
                <a:solidFill>
                  <a:schemeClr val="tx1"/>
                </a:solidFill>
                <a:effectLst/>
              </a:rPr>
              <a:t>Elements of </a:t>
            </a:r>
            <a:r>
              <a:rPr lang="en-US" sz="3600" dirty="0">
                <a:solidFill>
                  <a:schemeClr val="tx1"/>
                </a:solidFill>
                <a:effectLst/>
              </a:rPr>
              <a:t>oratory</a:t>
            </a:r>
          </a:p>
          <a:p>
            <a:pPr eaLnBrk="1" hangingPunct="1">
              <a:lnSpc>
                <a:spcPct val="130000"/>
              </a:lnSpc>
              <a:defRPr/>
            </a:pPr>
            <a:r>
              <a:rPr lang="en-US" sz="4000" dirty="0">
                <a:solidFill>
                  <a:schemeClr val="tx1"/>
                </a:solidFill>
                <a:effectLst/>
              </a:rPr>
              <a:t>Narrative</a:t>
            </a:r>
          </a:p>
          <a:p>
            <a:pPr eaLnBrk="1" hangingPunct="1">
              <a:lnSpc>
                <a:spcPct val="130000"/>
              </a:lnSpc>
              <a:defRPr/>
            </a:pPr>
            <a:r>
              <a:rPr lang="en-US" sz="4000" dirty="0">
                <a:solidFill>
                  <a:schemeClr val="tx1"/>
                </a:solidFill>
                <a:effectLst/>
              </a:rPr>
              <a:t>Finding one’s own voice</a:t>
            </a:r>
          </a:p>
        </p:txBody>
      </p:sp>
    </p:spTree>
    <p:extLst>
      <p:ext uri="{BB962C8B-B14F-4D97-AF65-F5344CB8AC3E}">
        <p14:creationId xmlns:p14="http://schemas.microsoft.com/office/powerpoint/2010/main" val="2619759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dirty="0">
                <a:solidFill>
                  <a:schemeClr val="tx2"/>
                </a:solidFill>
                <a:effectLst>
                  <a:outerShdw blurRad="38100" dist="38100" dir="2700000" algn="tl">
                    <a:srgbClr val="000000">
                      <a:alpha val="43137"/>
                    </a:srgbClr>
                  </a:outerShdw>
                </a:effectLst>
              </a:rPr>
              <a:t>Greek Elements of Oratory</a:t>
            </a:r>
            <a:endParaRPr lang="en-US" sz="4000" dirty="0">
              <a:solidFill>
                <a:schemeClr val="tx2"/>
              </a:solidFill>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a:xfrm>
            <a:off x="381000" y="1981200"/>
            <a:ext cx="8382000" cy="4114800"/>
          </a:xfrm>
        </p:spPr>
        <p:txBody>
          <a:bodyPr>
            <a:normAutofit lnSpcReduction="10000"/>
          </a:bodyPr>
          <a:lstStyle/>
          <a:p>
            <a:pPr eaLnBrk="1" hangingPunct="1">
              <a:lnSpc>
                <a:spcPct val="90000"/>
              </a:lnSpc>
              <a:defRPr/>
            </a:pPr>
            <a:r>
              <a:rPr lang="en-US" sz="3600" dirty="0">
                <a:solidFill>
                  <a:schemeClr val="tx1"/>
                </a:solidFill>
                <a:effectLst/>
              </a:rPr>
              <a:t>Source- Aristotle,</a:t>
            </a:r>
          </a:p>
          <a:p>
            <a:pPr eaLnBrk="1" hangingPunct="1">
              <a:lnSpc>
                <a:spcPct val="90000"/>
              </a:lnSpc>
              <a:buFont typeface="Wingdings" pitchFamily="2" charset="2"/>
              <a:buNone/>
              <a:defRPr/>
            </a:pPr>
            <a:r>
              <a:rPr lang="en-US" sz="3600" dirty="0">
                <a:solidFill>
                  <a:schemeClr val="tx1"/>
                </a:solidFill>
                <a:effectLst/>
              </a:rPr>
              <a:t>     </a:t>
            </a:r>
            <a:r>
              <a:rPr lang="en-US" sz="3600" i="1" dirty="0">
                <a:solidFill>
                  <a:schemeClr val="tx1"/>
                </a:solidFill>
                <a:effectLst/>
              </a:rPr>
              <a:t>Rhetoric</a:t>
            </a:r>
            <a:r>
              <a:rPr lang="en-US" sz="3600" dirty="0">
                <a:solidFill>
                  <a:schemeClr val="tx1"/>
                </a:solidFill>
                <a:effectLst/>
              </a:rPr>
              <a:t>, 355 B.C.</a:t>
            </a:r>
          </a:p>
          <a:p>
            <a:pPr eaLnBrk="1" hangingPunct="1">
              <a:lnSpc>
                <a:spcPct val="40000"/>
              </a:lnSpc>
              <a:buFont typeface="Wingdings" pitchFamily="2" charset="2"/>
              <a:buNone/>
              <a:defRPr/>
            </a:pPr>
            <a:endParaRPr lang="en-US" sz="6600" dirty="0">
              <a:solidFill>
                <a:schemeClr val="tx1"/>
              </a:solidFill>
              <a:effectLst/>
            </a:endParaRPr>
          </a:p>
          <a:p>
            <a:pPr eaLnBrk="1" hangingPunct="1">
              <a:lnSpc>
                <a:spcPct val="90000"/>
              </a:lnSpc>
              <a:defRPr/>
            </a:pPr>
            <a:r>
              <a:rPr lang="en-US" sz="3600" u="sng" dirty="0">
                <a:solidFill>
                  <a:schemeClr val="tx1"/>
                </a:solidFill>
                <a:effectLst/>
              </a:rPr>
              <a:t>Ethos</a:t>
            </a:r>
            <a:r>
              <a:rPr lang="en-US" sz="3600" dirty="0">
                <a:solidFill>
                  <a:schemeClr val="tx1"/>
                </a:solidFill>
                <a:effectLst/>
              </a:rPr>
              <a:t>- Credibility &amp; Likability</a:t>
            </a:r>
          </a:p>
          <a:p>
            <a:pPr lvl="1" eaLnBrk="1" hangingPunct="1">
              <a:lnSpc>
                <a:spcPct val="90000"/>
              </a:lnSpc>
              <a:defRPr/>
            </a:pPr>
            <a:r>
              <a:rPr lang="en-US" sz="3200" dirty="0">
                <a:solidFill>
                  <a:schemeClr val="tx1"/>
                </a:solidFill>
                <a:effectLst/>
              </a:rPr>
              <a:t>Why should we care what you say? </a:t>
            </a:r>
          </a:p>
          <a:p>
            <a:pPr lvl="1" eaLnBrk="1" hangingPunct="1">
              <a:lnSpc>
                <a:spcPct val="90000"/>
              </a:lnSpc>
              <a:defRPr/>
            </a:pPr>
            <a:r>
              <a:rPr lang="en-US" sz="3200" dirty="0">
                <a:solidFill>
                  <a:schemeClr val="tx1"/>
                </a:solidFill>
                <a:effectLst/>
              </a:rPr>
              <a:t>Your introduction can establish “ethos”</a:t>
            </a:r>
          </a:p>
          <a:p>
            <a:pPr lvl="1" eaLnBrk="1" hangingPunct="1">
              <a:lnSpc>
                <a:spcPct val="90000"/>
              </a:lnSpc>
              <a:defRPr/>
            </a:pPr>
            <a:r>
              <a:rPr lang="en-US" sz="3200" dirty="0">
                <a:solidFill>
                  <a:schemeClr val="tx1"/>
                </a:solidFill>
                <a:effectLst/>
              </a:rPr>
              <a:t>Self deprecating humor breaks down barriers</a:t>
            </a:r>
            <a:r>
              <a:rPr lang="en-US" dirty="0">
                <a:solidFill>
                  <a:schemeClr val="tx1"/>
                </a:solidFill>
                <a:effectLst/>
              </a:rPr>
              <a:t>		</a:t>
            </a:r>
            <a:endParaRPr lang="en-US" sz="2000" dirty="0">
              <a:solidFill>
                <a:schemeClr val="tx1"/>
              </a:solidFill>
              <a:effectLst/>
            </a:endParaRPr>
          </a:p>
        </p:txBody>
      </p:sp>
      <p:pic>
        <p:nvPicPr>
          <p:cNvPr id="8196" name="Picture 4" descr="aristot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47799"/>
            <a:ext cx="1720850" cy="2181225"/>
          </a:xfrm>
          <a:prstGeom prst="rect">
            <a:avLst/>
          </a:prstGeom>
          <a:solidFill>
            <a:schemeClr val="accent1"/>
          </a:solidFill>
          <a:ln w="9525">
            <a:solidFill>
              <a:schemeClr val="accent1"/>
            </a:solidFill>
            <a:miter lim="800000"/>
            <a:headEnd/>
            <a:tailEnd/>
          </a:ln>
        </p:spPr>
      </p:pic>
    </p:spTree>
    <p:extLst>
      <p:ext uri="{BB962C8B-B14F-4D97-AF65-F5344CB8AC3E}">
        <p14:creationId xmlns:p14="http://schemas.microsoft.com/office/powerpoint/2010/main" val="3243258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81000" y="304800"/>
            <a:ext cx="8458200" cy="1295400"/>
          </a:xfrm>
        </p:spPr>
        <p:txBody>
          <a:bodyPr/>
          <a:lstStyle/>
          <a:p>
            <a:pPr eaLnBrk="1" hangingPunct="1">
              <a:defRPr/>
            </a:pPr>
            <a:r>
              <a:rPr lang="en-US" dirty="0">
                <a:solidFill>
                  <a:schemeClr val="tx2"/>
                </a:solidFill>
                <a:effectLst>
                  <a:outerShdw blurRad="38100" dist="38100" dir="2700000" algn="tl">
                    <a:srgbClr val="000000">
                      <a:alpha val="43137"/>
                    </a:srgbClr>
                  </a:outerShdw>
                </a:effectLst>
              </a:rPr>
              <a:t>Elements of Oratory</a:t>
            </a:r>
            <a:endParaRPr lang="en-US" sz="4000" dirty="0">
              <a:solidFill>
                <a:schemeClr val="tx2"/>
              </a:solidFill>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a:xfrm>
            <a:off x="304800" y="1524000"/>
            <a:ext cx="8458200" cy="3657600"/>
          </a:xfrm>
        </p:spPr>
        <p:txBody>
          <a:bodyPr/>
          <a:lstStyle/>
          <a:p>
            <a:pPr eaLnBrk="1" hangingPunct="1">
              <a:defRPr/>
            </a:pPr>
            <a:r>
              <a:rPr lang="en-US" sz="3600" u="sng" dirty="0">
                <a:solidFill>
                  <a:schemeClr val="tx1"/>
                </a:solidFill>
                <a:effectLst/>
              </a:rPr>
              <a:t>Logos</a:t>
            </a:r>
            <a:r>
              <a:rPr lang="en-US" sz="3600" dirty="0">
                <a:solidFill>
                  <a:schemeClr val="tx1"/>
                </a:solidFill>
                <a:effectLst/>
              </a:rPr>
              <a:t>- Strength of Argument</a:t>
            </a:r>
            <a:endParaRPr lang="en-US" dirty="0">
              <a:solidFill>
                <a:schemeClr val="tx1"/>
              </a:solidFill>
              <a:effectLst/>
            </a:endParaRPr>
          </a:p>
          <a:p>
            <a:pPr lvl="1" eaLnBrk="1" hangingPunct="1">
              <a:defRPr/>
            </a:pPr>
            <a:r>
              <a:rPr lang="en-US" sz="3200" dirty="0">
                <a:solidFill>
                  <a:schemeClr val="tx1"/>
                </a:solidFill>
                <a:effectLst/>
              </a:rPr>
              <a:t>The strength of the argument relies on facts and logical thinking that can’t be refuted.</a:t>
            </a:r>
          </a:p>
          <a:p>
            <a:pPr lvl="1" eaLnBrk="1" hangingPunct="1">
              <a:defRPr/>
            </a:pPr>
            <a:r>
              <a:rPr lang="en-US" sz="3200" dirty="0">
                <a:solidFill>
                  <a:schemeClr val="tx1"/>
                </a:solidFill>
                <a:effectLst/>
              </a:rPr>
              <a:t>3 points are often effective.</a:t>
            </a:r>
          </a:p>
          <a:p>
            <a:pPr lvl="1" eaLnBrk="1" hangingPunct="1">
              <a:defRPr/>
            </a:pPr>
            <a:r>
              <a:rPr lang="en-US" sz="3200" dirty="0">
                <a:solidFill>
                  <a:schemeClr val="tx1"/>
                </a:solidFill>
                <a:effectLst/>
              </a:rPr>
              <a:t>Support arguments with facts &amp; figures. The best are surprising (Stickiness Factor).</a:t>
            </a:r>
          </a:p>
        </p:txBody>
      </p:sp>
    </p:spTree>
    <p:extLst>
      <p:ext uri="{BB962C8B-B14F-4D97-AF65-F5344CB8AC3E}">
        <p14:creationId xmlns:p14="http://schemas.microsoft.com/office/powerpoint/2010/main" val="1013112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914400" y="1447800"/>
            <a:ext cx="6781800" cy="3200400"/>
          </a:xfrm>
        </p:spPr>
        <p:txBody>
          <a:bodyPr>
            <a:normAutofit lnSpcReduction="10000"/>
          </a:bodyPr>
          <a:lstStyle/>
          <a:p>
            <a:pPr eaLnBrk="1" hangingPunct="1">
              <a:buFont typeface="Wingdings" pitchFamily="2" charset="2"/>
              <a:buNone/>
              <a:defRPr/>
            </a:pPr>
            <a:r>
              <a:rPr lang="en-US" i="1" dirty="0">
                <a:solidFill>
                  <a:schemeClr val="tx2"/>
                </a:solidFill>
                <a:effectLst/>
              </a:rPr>
              <a:t>“</a:t>
            </a:r>
            <a:r>
              <a:rPr lang="en-US" sz="3600" i="1" dirty="0">
                <a:solidFill>
                  <a:schemeClr val="tx2"/>
                </a:solidFill>
                <a:effectLst/>
              </a:rPr>
              <a:t>Facts are meaningless; you can use facts to prove anything that’s even remotely true!  Facts, schmacks.”</a:t>
            </a:r>
          </a:p>
          <a:p>
            <a:pPr eaLnBrk="1" hangingPunct="1">
              <a:buFont typeface="Wingdings" pitchFamily="2" charset="2"/>
              <a:buNone/>
              <a:defRPr/>
            </a:pPr>
            <a:r>
              <a:rPr lang="en-US" sz="2800" dirty="0">
                <a:solidFill>
                  <a:schemeClr val="tx1"/>
                </a:solidFill>
                <a:effectLst/>
              </a:rPr>
              <a:t>			</a:t>
            </a:r>
            <a:r>
              <a:rPr lang="en-US" dirty="0">
                <a:solidFill>
                  <a:schemeClr val="tx1"/>
                </a:solidFill>
                <a:effectLst/>
              </a:rPr>
              <a:t>Homer Simpson</a:t>
            </a:r>
          </a:p>
          <a:p>
            <a:pPr eaLnBrk="1" hangingPunct="1">
              <a:buFont typeface="Wingdings" pitchFamily="2" charset="2"/>
              <a:buNone/>
              <a:defRPr/>
            </a:pPr>
            <a:r>
              <a:rPr lang="en-US" dirty="0">
                <a:solidFill>
                  <a:schemeClr val="tx1"/>
                </a:solidFill>
                <a:effectLst/>
              </a:rPr>
              <a:t>			1997</a:t>
            </a:r>
          </a:p>
          <a:p>
            <a:pPr eaLnBrk="1" hangingPunct="1">
              <a:buFont typeface="Wingdings" pitchFamily="2" charset="2"/>
              <a:buNone/>
              <a:defRPr/>
            </a:pPr>
            <a:endParaRPr lang="en-US" dirty="0">
              <a:solidFill>
                <a:schemeClr val="tx1"/>
              </a:solidFill>
              <a:effectLst/>
            </a:endParaRPr>
          </a:p>
        </p:txBody>
      </p:sp>
      <p:pic>
        <p:nvPicPr>
          <p:cNvPr id="10244" name="Picture 4" descr="Homer Simp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800"/>
            <a:ext cx="1828800" cy="1828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0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dirty="0">
                <a:solidFill>
                  <a:schemeClr val="tx2"/>
                </a:solidFill>
                <a:effectLst>
                  <a:outerShdw blurRad="38100" dist="38100" dir="2700000" algn="tl">
                    <a:srgbClr val="000000">
                      <a:alpha val="43137"/>
                    </a:srgbClr>
                  </a:outerShdw>
                </a:effectLst>
              </a:rPr>
              <a:t>Elements of Oratory</a:t>
            </a:r>
            <a:endParaRPr lang="en-US" sz="4000" dirty="0">
              <a:solidFill>
                <a:schemeClr val="tx2"/>
              </a:solidFill>
              <a:effectLst>
                <a:outerShdw blurRad="38100" dist="38100" dir="2700000" algn="tl">
                  <a:srgbClr val="000000">
                    <a:alpha val="43137"/>
                  </a:srgbClr>
                </a:outerShdw>
              </a:effectLst>
            </a:endParaRPr>
          </a:p>
        </p:txBody>
      </p:sp>
      <p:sp>
        <p:nvSpPr>
          <p:cNvPr id="11267" name="Rectangle 3"/>
          <p:cNvSpPr>
            <a:spLocks noGrp="1" noChangeArrowheads="1"/>
          </p:cNvSpPr>
          <p:nvPr>
            <p:ph idx="1"/>
          </p:nvPr>
        </p:nvSpPr>
        <p:spPr>
          <a:xfrm>
            <a:off x="2743200" y="1600200"/>
            <a:ext cx="6172200" cy="4525963"/>
          </a:xfrm>
        </p:spPr>
        <p:txBody>
          <a:bodyPr/>
          <a:lstStyle/>
          <a:p>
            <a:pPr eaLnBrk="1" hangingPunct="1">
              <a:defRPr/>
            </a:pPr>
            <a:r>
              <a:rPr lang="en-US" sz="3600" u="sng" dirty="0">
                <a:solidFill>
                  <a:schemeClr val="tx1"/>
                </a:solidFill>
                <a:effectLst/>
              </a:rPr>
              <a:t>Pathos</a:t>
            </a:r>
            <a:r>
              <a:rPr lang="en-US" sz="3600" dirty="0">
                <a:solidFill>
                  <a:schemeClr val="tx1"/>
                </a:solidFill>
                <a:effectLst/>
              </a:rPr>
              <a:t>- Appeal to the Heart</a:t>
            </a:r>
          </a:p>
          <a:p>
            <a:pPr lvl="1" eaLnBrk="1" hangingPunct="1">
              <a:defRPr/>
            </a:pPr>
            <a:r>
              <a:rPr lang="en-US" sz="3200" dirty="0">
                <a:solidFill>
                  <a:schemeClr val="tx1"/>
                </a:solidFill>
                <a:effectLst/>
              </a:rPr>
              <a:t>Leadership is not just from the head up, but neck down too.</a:t>
            </a:r>
          </a:p>
          <a:p>
            <a:pPr lvl="1" eaLnBrk="1" hangingPunct="1">
              <a:defRPr/>
            </a:pPr>
            <a:r>
              <a:rPr lang="en-US" sz="3200" dirty="0">
                <a:solidFill>
                  <a:schemeClr val="tx1"/>
                </a:solidFill>
                <a:effectLst/>
              </a:rPr>
              <a:t>Values can be more powerful than facts.</a:t>
            </a:r>
          </a:p>
          <a:p>
            <a:pPr lvl="1" eaLnBrk="1" hangingPunct="1">
              <a:lnSpc>
                <a:spcPct val="70000"/>
              </a:lnSpc>
              <a:buFont typeface="Wingdings" pitchFamily="2" charset="2"/>
              <a:buNone/>
              <a:defRPr/>
            </a:pPr>
            <a:r>
              <a:rPr lang="en-US" sz="3200" dirty="0">
                <a:solidFill>
                  <a:schemeClr val="tx1"/>
                </a:solidFill>
                <a:effectLst/>
              </a:rPr>
              <a:t>	(“If we really believe XX, then we must do YY.”)</a:t>
            </a:r>
            <a:endParaRPr lang="en-US" dirty="0">
              <a:solidFill>
                <a:schemeClr val="tx1"/>
              </a:solidFill>
              <a:effectLst/>
            </a:endParaRPr>
          </a:p>
        </p:txBody>
      </p:sp>
      <p:pic>
        <p:nvPicPr>
          <p:cNvPr id="11268" name="Picture 4" descr="KS135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514600"/>
            <a:ext cx="1541463" cy="228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4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dirty="0">
                <a:solidFill>
                  <a:schemeClr val="tx2"/>
                </a:solidFill>
                <a:effectLst>
                  <a:outerShdw blurRad="38100" dist="38100" dir="2700000" algn="tl">
                    <a:srgbClr val="000000">
                      <a:alpha val="43137"/>
                    </a:srgbClr>
                  </a:outerShdw>
                </a:effectLst>
              </a:rPr>
              <a:t>One Common Approach</a:t>
            </a:r>
            <a:endParaRPr lang="en-US" sz="4000" dirty="0">
              <a:solidFill>
                <a:schemeClr val="tx2"/>
              </a:solidFill>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457200" y="1828800"/>
            <a:ext cx="8077200" cy="4191000"/>
          </a:xfrm>
        </p:spPr>
        <p:txBody>
          <a:bodyPr/>
          <a:lstStyle/>
          <a:p>
            <a:pPr eaLnBrk="1" hangingPunct="1">
              <a:lnSpc>
                <a:spcPct val="140000"/>
              </a:lnSpc>
              <a:defRPr/>
            </a:pPr>
            <a:r>
              <a:rPr lang="en-US" sz="3600" u="sng" dirty="0">
                <a:solidFill>
                  <a:schemeClr val="tx1"/>
                </a:solidFill>
                <a:effectLst/>
              </a:rPr>
              <a:t>Open with Ethos-</a:t>
            </a:r>
            <a:r>
              <a:rPr lang="en-US" sz="3600" dirty="0">
                <a:solidFill>
                  <a:schemeClr val="tx1"/>
                </a:solidFill>
                <a:effectLst/>
              </a:rPr>
              <a:t>- Establish credibility</a:t>
            </a:r>
          </a:p>
          <a:p>
            <a:pPr eaLnBrk="1" hangingPunct="1">
              <a:lnSpc>
                <a:spcPct val="120000"/>
              </a:lnSpc>
              <a:defRPr/>
            </a:pPr>
            <a:r>
              <a:rPr lang="en-US" sz="3600" u="sng" dirty="0">
                <a:solidFill>
                  <a:schemeClr val="tx1"/>
                </a:solidFill>
                <a:effectLst/>
              </a:rPr>
              <a:t>Argue with Logos-</a:t>
            </a:r>
            <a:r>
              <a:rPr lang="en-US" sz="3600" dirty="0">
                <a:solidFill>
                  <a:schemeClr val="tx1"/>
                </a:solidFill>
                <a:effectLst/>
              </a:rPr>
              <a:t>- Make your case</a:t>
            </a:r>
          </a:p>
          <a:p>
            <a:pPr eaLnBrk="1" hangingPunct="1">
              <a:lnSpc>
                <a:spcPct val="120000"/>
              </a:lnSpc>
              <a:defRPr/>
            </a:pPr>
            <a:r>
              <a:rPr lang="en-US" sz="3600" u="sng" dirty="0">
                <a:solidFill>
                  <a:schemeClr val="tx1"/>
                </a:solidFill>
                <a:effectLst/>
              </a:rPr>
              <a:t>Close with Pathos-</a:t>
            </a:r>
            <a:r>
              <a:rPr lang="en-US" sz="3600" dirty="0">
                <a:solidFill>
                  <a:schemeClr val="tx1"/>
                </a:solidFill>
                <a:effectLst/>
              </a:rPr>
              <a:t>- Send them away wanting more (Upper vs. Downer)</a:t>
            </a:r>
          </a:p>
        </p:txBody>
      </p:sp>
    </p:spTree>
    <p:extLst>
      <p:ext uri="{BB962C8B-B14F-4D97-AF65-F5344CB8AC3E}">
        <p14:creationId xmlns:p14="http://schemas.microsoft.com/office/powerpoint/2010/main" val="3864722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1011381" y="990600"/>
            <a:ext cx="7162800" cy="1905000"/>
          </a:xfrm>
        </p:spPr>
        <p:txBody>
          <a:bodyPr/>
          <a:lstStyle/>
          <a:p>
            <a:pPr eaLnBrk="1" hangingPunct="1">
              <a:defRPr/>
            </a:pPr>
            <a:r>
              <a:rPr lang="en-US" sz="4000" dirty="0">
                <a:solidFill>
                  <a:schemeClr val="tx1"/>
                </a:solidFill>
              </a:rPr>
              <a:t>Mark </a:t>
            </a:r>
            <a:r>
              <a:rPr lang="en-US" sz="4000" dirty="0" err="1">
                <a:solidFill>
                  <a:schemeClr val="tx1"/>
                </a:solidFill>
              </a:rPr>
              <a:t>Rober</a:t>
            </a:r>
            <a:endParaRPr lang="en-US" sz="4000" dirty="0">
              <a:solidFill>
                <a:schemeClr val="tx1"/>
              </a:solidFill>
            </a:endParaRPr>
          </a:p>
          <a:p>
            <a:pPr eaLnBrk="1" hangingPunct="1">
              <a:defRPr/>
            </a:pPr>
            <a:r>
              <a:rPr lang="en-US" dirty="0">
                <a:solidFill>
                  <a:schemeClr val="tx1"/>
                </a:solidFill>
                <a:effectLst/>
              </a:rPr>
              <a:t>YouTuber, Engineer, Inventor</a:t>
            </a:r>
          </a:p>
          <a:p>
            <a:pPr eaLnBrk="1" hangingPunct="1">
              <a:defRPr/>
            </a:pPr>
            <a:r>
              <a:rPr lang="en-US" sz="2400" dirty="0">
                <a:solidFill>
                  <a:schemeClr val="tx1"/>
                </a:solidFill>
                <a:effectLst/>
              </a:rPr>
              <a:t>2023 Commencement Speech at </a:t>
            </a:r>
            <a:r>
              <a:rPr lang="en-US" sz="2400" dirty="0">
                <a:solidFill>
                  <a:schemeClr val="tx1"/>
                </a:solidFill>
              </a:rPr>
              <a:t>MIT</a:t>
            </a:r>
            <a:endParaRPr lang="en-US" sz="2400" dirty="0">
              <a:solidFill>
                <a:schemeClr val="tx1"/>
              </a:solidFill>
              <a:effectLst/>
            </a:endParaRPr>
          </a:p>
        </p:txBody>
      </p:sp>
      <p:sp>
        <p:nvSpPr>
          <p:cNvPr id="5" name="TextBox 4"/>
          <p:cNvSpPr txBox="1"/>
          <p:nvPr/>
        </p:nvSpPr>
        <p:spPr>
          <a:xfrm>
            <a:off x="2974581" y="5864578"/>
            <a:ext cx="3236399" cy="369332"/>
          </a:xfrm>
          <a:prstGeom prst="rect">
            <a:avLst/>
          </a:prstGeom>
          <a:noFill/>
        </p:spPr>
        <p:txBody>
          <a:bodyPr wrap="none" rtlCol="0">
            <a:spAutoFit/>
          </a:bodyPr>
          <a:lstStyle/>
          <a:p>
            <a:r>
              <a:rPr lang="en-US" dirty="0">
                <a:hlinkClick r:id="rId3"/>
              </a:rPr>
              <a:t>https://youtu.be/0FGlsuTnt_U</a:t>
            </a:r>
            <a:endParaRPr lang="en-US" dirty="0"/>
          </a:p>
        </p:txBody>
      </p:sp>
      <p:pic>
        <p:nvPicPr>
          <p:cNvPr id="3" name="Picture 2">
            <a:extLst>
              <a:ext uri="{FF2B5EF4-FFF2-40B4-BE49-F238E27FC236}">
                <a16:creationId xmlns:a16="http://schemas.microsoft.com/office/drawing/2014/main" id="{3AE9AEE8-E765-69C7-EFFE-34AA65F4C9A3}"/>
              </a:ext>
            </a:extLst>
          </p:cNvPr>
          <p:cNvPicPr>
            <a:picLocks noChangeAspect="1"/>
          </p:cNvPicPr>
          <p:nvPr/>
        </p:nvPicPr>
        <p:blipFill>
          <a:blip r:embed="rId4"/>
          <a:stretch>
            <a:fillRect/>
          </a:stretch>
        </p:blipFill>
        <p:spPr>
          <a:xfrm>
            <a:off x="2886075" y="2743200"/>
            <a:ext cx="3371850" cy="2894825"/>
          </a:xfrm>
          <a:prstGeom prst="rect">
            <a:avLst/>
          </a:prstGeom>
        </p:spPr>
      </p:pic>
      <p:pic>
        <p:nvPicPr>
          <p:cNvPr id="4" name="Picture 3">
            <a:extLst>
              <a:ext uri="{FF2B5EF4-FFF2-40B4-BE49-F238E27FC236}">
                <a16:creationId xmlns:a16="http://schemas.microsoft.com/office/drawing/2014/main" id="{CF8D7520-E58A-7D53-657E-21B43032F89A}"/>
              </a:ext>
            </a:extLst>
          </p:cNvPr>
          <p:cNvPicPr>
            <a:picLocks noChangeAspect="1"/>
          </p:cNvPicPr>
          <p:nvPr/>
        </p:nvPicPr>
        <p:blipFill>
          <a:blip r:embed="rId5"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139856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23356"/>
            <a:ext cx="60960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blurRad="38100" dist="38100" dir="2700000" algn="tl">
                    <a:srgbClr val="000000">
                      <a:alpha val="43137"/>
                    </a:srgbClr>
                  </a:outerShdw>
                </a:effectLst>
                <a:latin typeface="+mn-lt"/>
                <a:ea typeface="Arial Unicode MS" pitchFamily="2"/>
                <a:cs typeface="Tahoma" pitchFamily="2"/>
              </a:rPr>
              <a:t>Four Parts of Leadership</a:t>
            </a:r>
          </a:p>
        </p:txBody>
      </p:sp>
      <p:sp>
        <p:nvSpPr>
          <p:cNvPr id="9" name="TextBox 8"/>
          <p:cNvSpPr txBox="1"/>
          <p:nvPr/>
        </p:nvSpPr>
        <p:spPr>
          <a:xfrm>
            <a:off x="2610497" y="2279302"/>
            <a:ext cx="1441036" cy="1384995"/>
          </a:xfrm>
          <a:prstGeom prst="rect">
            <a:avLst/>
          </a:prstGeom>
          <a:noFill/>
        </p:spPr>
        <p:txBody>
          <a:bodyPr wrap="none" rtlCol="0">
            <a:spAutoFit/>
          </a:bodyPr>
          <a:lstStyle/>
          <a:p>
            <a:pPr algn="ctr"/>
            <a:r>
              <a:rPr lang="en-US" sz="2800" dirty="0"/>
              <a:t>Know </a:t>
            </a:r>
          </a:p>
          <a:p>
            <a:pPr algn="ctr"/>
            <a:endParaRPr lang="en-US" sz="2800" dirty="0"/>
          </a:p>
          <a:p>
            <a:pPr algn="ctr"/>
            <a:r>
              <a:rPr lang="en-US" sz="2800" dirty="0"/>
              <a:t>Yourself</a:t>
            </a:r>
          </a:p>
        </p:txBody>
      </p:sp>
      <p:sp>
        <p:nvSpPr>
          <p:cNvPr id="10" name="TextBox 9"/>
          <p:cNvSpPr txBox="1"/>
          <p:nvPr/>
        </p:nvSpPr>
        <p:spPr>
          <a:xfrm>
            <a:off x="4267200" y="2438400"/>
            <a:ext cx="2819400" cy="830997"/>
          </a:xfrm>
          <a:prstGeom prst="rect">
            <a:avLst/>
          </a:prstGeom>
          <a:noFill/>
        </p:spPr>
        <p:txBody>
          <a:bodyPr wrap="square" rtlCol="0">
            <a:spAutoFit/>
          </a:bodyPr>
          <a:lstStyle/>
          <a:p>
            <a:pPr algn="ctr"/>
            <a:r>
              <a:rPr lang="en-US" sz="2400" dirty="0"/>
              <a:t>Communicate Effectively</a:t>
            </a:r>
          </a:p>
        </p:txBody>
      </p:sp>
      <p:sp>
        <p:nvSpPr>
          <p:cNvPr id="11" name="TextBox 10"/>
          <p:cNvSpPr txBox="1"/>
          <p:nvPr/>
        </p:nvSpPr>
        <p:spPr>
          <a:xfrm>
            <a:off x="2119972" y="4528809"/>
            <a:ext cx="2422085" cy="830997"/>
          </a:xfrm>
          <a:prstGeom prst="rect">
            <a:avLst/>
          </a:prstGeom>
          <a:noFill/>
        </p:spPr>
        <p:txBody>
          <a:bodyPr wrap="square" rtlCol="0">
            <a:spAutoFit/>
          </a:bodyPr>
          <a:lstStyle/>
          <a:p>
            <a:pPr algn="ctr"/>
            <a:r>
              <a:rPr lang="en-US" sz="2400" dirty="0"/>
              <a:t>Be a Team Player</a:t>
            </a:r>
          </a:p>
        </p:txBody>
      </p:sp>
      <p:sp>
        <p:nvSpPr>
          <p:cNvPr id="12" name="TextBox 11"/>
          <p:cNvSpPr txBox="1"/>
          <p:nvPr/>
        </p:nvSpPr>
        <p:spPr>
          <a:xfrm>
            <a:off x="3962400" y="4267200"/>
            <a:ext cx="3429000" cy="1354217"/>
          </a:xfrm>
          <a:prstGeom prst="rect">
            <a:avLst/>
          </a:prstGeom>
          <a:noFill/>
        </p:spPr>
        <p:txBody>
          <a:bodyPr wrap="square" rtlCol="0">
            <a:spAutoFit/>
          </a:bodyPr>
          <a:lstStyle/>
          <a:p>
            <a:pPr algn="ctr"/>
            <a:r>
              <a:rPr lang="en-US" sz="2400" dirty="0"/>
              <a:t>Continuous</a:t>
            </a:r>
          </a:p>
          <a:p>
            <a:pPr algn="ctr"/>
            <a:endParaRPr lang="en-US" sz="2400" dirty="0"/>
          </a:p>
          <a:p>
            <a:pPr algn="ctr"/>
            <a:endParaRPr lang="en-US" sz="1000" dirty="0"/>
          </a:p>
          <a:p>
            <a:pPr algn="ctr"/>
            <a:r>
              <a:rPr lang="en-US" sz="2400" dirty="0"/>
              <a:t> Improvement</a:t>
            </a:r>
          </a:p>
        </p:txBody>
      </p:sp>
    </p:spTree>
    <p:extLst>
      <p:ext uri="{BB962C8B-B14F-4D97-AF65-F5344CB8AC3E}">
        <p14:creationId xmlns:p14="http://schemas.microsoft.com/office/powerpoint/2010/main" val="364726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5800" y="381000"/>
            <a:ext cx="7772400" cy="1143000"/>
          </a:xfrm>
        </p:spPr>
        <p:txBody>
          <a:bodyPr/>
          <a:lstStyle/>
          <a:p>
            <a:pPr eaLnBrk="1" hangingPunct="1">
              <a:defRPr/>
            </a:pPr>
            <a:r>
              <a:rPr lang="en-US" dirty="0">
                <a:solidFill>
                  <a:schemeClr val="tx2"/>
                </a:solidFill>
                <a:effectLst>
                  <a:outerShdw blurRad="38100" dist="38100" dir="2700000" algn="tl">
                    <a:srgbClr val="000000">
                      <a:alpha val="43137"/>
                    </a:srgbClr>
                  </a:outerShdw>
                </a:effectLst>
              </a:rPr>
              <a:t>Narrative</a:t>
            </a:r>
            <a:endParaRPr lang="en-US" sz="4000" dirty="0">
              <a:solidFill>
                <a:schemeClr val="tx2"/>
              </a:solidFill>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a:xfrm>
            <a:off x="609600" y="1676400"/>
            <a:ext cx="7772400" cy="4114800"/>
          </a:xfrm>
        </p:spPr>
        <p:txBody>
          <a:bodyPr>
            <a:normAutofit lnSpcReduction="10000"/>
          </a:bodyPr>
          <a:lstStyle/>
          <a:p>
            <a:pPr eaLnBrk="1" hangingPunct="1">
              <a:defRPr/>
            </a:pPr>
            <a:r>
              <a:rPr lang="en-US" dirty="0">
                <a:solidFill>
                  <a:schemeClr val="tx1"/>
                </a:solidFill>
                <a:effectLst/>
              </a:rPr>
              <a:t>Stories appeal to people</a:t>
            </a:r>
          </a:p>
          <a:p>
            <a:pPr eaLnBrk="1" hangingPunct="1">
              <a:defRPr/>
            </a:pPr>
            <a:r>
              <a:rPr lang="en-US" dirty="0">
                <a:solidFill>
                  <a:schemeClr val="tx1"/>
                </a:solidFill>
                <a:effectLst/>
              </a:rPr>
              <a:t>Long ones better have a </a:t>
            </a:r>
            <a:r>
              <a:rPr lang="en-US" u="sng" dirty="0">
                <a:solidFill>
                  <a:schemeClr val="tx1"/>
                </a:solidFill>
                <a:effectLst/>
              </a:rPr>
              <a:t>good</a:t>
            </a:r>
            <a:r>
              <a:rPr lang="en-US" dirty="0">
                <a:solidFill>
                  <a:schemeClr val="tx1"/>
                </a:solidFill>
                <a:effectLst/>
              </a:rPr>
              <a:t> punch line</a:t>
            </a:r>
          </a:p>
          <a:p>
            <a:pPr eaLnBrk="1" hangingPunct="1">
              <a:defRPr/>
            </a:pPr>
            <a:r>
              <a:rPr lang="en-US" dirty="0">
                <a:solidFill>
                  <a:schemeClr val="tx1"/>
                </a:solidFill>
                <a:effectLst/>
              </a:rPr>
              <a:t>Stories must be </a:t>
            </a:r>
            <a:r>
              <a:rPr lang="en-US" u="sng" dirty="0">
                <a:solidFill>
                  <a:schemeClr val="tx1"/>
                </a:solidFill>
                <a:effectLst/>
              </a:rPr>
              <a:t>relevant</a:t>
            </a:r>
            <a:r>
              <a:rPr lang="en-US" dirty="0">
                <a:solidFill>
                  <a:schemeClr val="tx1"/>
                </a:solidFill>
                <a:effectLst/>
              </a:rPr>
              <a:t> and </a:t>
            </a:r>
            <a:r>
              <a:rPr lang="en-US" u="sng" dirty="0">
                <a:solidFill>
                  <a:schemeClr val="tx1"/>
                </a:solidFill>
                <a:effectLst/>
              </a:rPr>
              <a:t>make a point</a:t>
            </a:r>
          </a:p>
          <a:p>
            <a:pPr eaLnBrk="1" hangingPunct="1">
              <a:defRPr/>
            </a:pPr>
            <a:r>
              <a:rPr lang="en-US" dirty="0">
                <a:solidFill>
                  <a:schemeClr val="tx1"/>
                </a:solidFill>
                <a:effectLst/>
              </a:rPr>
              <a:t>Often effective to bring past and future to the present</a:t>
            </a:r>
          </a:p>
          <a:p>
            <a:pPr lvl="1" eaLnBrk="1" hangingPunct="1">
              <a:lnSpc>
                <a:spcPct val="70000"/>
              </a:lnSpc>
              <a:defRPr/>
            </a:pPr>
            <a:r>
              <a:rPr lang="en-US" sz="3200" dirty="0">
                <a:solidFill>
                  <a:schemeClr val="tx1"/>
                </a:solidFill>
                <a:effectLst/>
              </a:rPr>
              <a:t>Where we have been</a:t>
            </a:r>
          </a:p>
          <a:p>
            <a:pPr lvl="1" eaLnBrk="1" hangingPunct="1">
              <a:lnSpc>
                <a:spcPct val="70000"/>
              </a:lnSpc>
              <a:defRPr/>
            </a:pPr>
            <a:r>
              <a:rPr lang="en-US" sz="3200" dirty="0">
                <a:solidFill>
                  <a:schemeClr val="tx1"/>
                </a:solidFill>
                <a:effectLst/>
              </a:rPr>
              <a:t>Where we are now</a:t>
            </a:r>
          </a:p>
          <a:p>
            <a:pPr lvl="1" eaLnBrk="1" hangingPunct="1">
              <a:lnSpc>
                <a:spcPct val="70000"/>
              </a:lnSpc>
              <a:defRPr/>
            </a:pPr>
            <a:r>
              <a:rPr lang="en-US" sz="3200" dirty="0">
                <a:solidFill>
                  <a:schemeClr val="tx1"/>
                </a:solidFill>
                <a:effectLst/>
              </a:rPr>
              <a:t>Where we are going</a:t>
            </a:r>
          </a:p>
        </p:txBody>
      </p:sp>
    </p:spTree>
    <p:extLst>
      <p:ext uri="{BB962C8B-B14F-4D97-AF65-F5344CB8AC3E}">
        <p14:creationId xmlns:p14="http://schemas.microsoft.com/office/powerpoint/2010/main" val="716528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dirty="0">
                <a:solidFill>
                  <a:schemeClr val="tx2"/>
                </a:solidFill>
                <a:effectLst>
                  <a:outerShdw blurRad="38100" dist="38100" dir="2700000" algn="tl">
                    <a:srgbClr val="000000">
                      <a:alpha val="43137"/>
                    </a:srgbClr>
                  </a:outerShdw>
                </a:effectLst>
              </a:rPr>
              <a:t>Finding Your Own Voice</a:t>
            </a:r>
            <a:endParaRPr lang="en-US" sz="4000" dirty="0">
              <a:solidFill>
                <a:schemeClr val="tx2"/>
              </a:solidFill>
              <a:effectLst>
                <a:outerShdw blurRad="38100" dist="38100" dir="2700000" algn="tl">
                  <a:srgbClr val="000000">
                    <a:alpha val="43137"/>
                  </a:srgbClr>
                </a:outerShdw>
              </a:effectLst>
            </a:endParaRPr>
          </a:p>
        </p:txBody>
      </p:sp>
      <p:sp>
        <p:nvSpPr>
          <p:cNvPr id="14339" name="Rectangle 3"/>
          <p:cNvSpPr>
            <a:spLocks noGrp="1" noChangeArrowheads="1"/>
          </p:cNvSpPr>
          <p:nvPr>
            <p:ph idx="1"/>
          </p:nvPr>
        </p:nvSpPr>
        <p:spPr/>
        <p:txBody>
          <a:bodyPr/>
          <a:lstStyle/>
          <a:p>
            <a:pPr eaLnBrk="1" hangingPunct="1">
              <a:defRPr/>
            </a:pPr>
            <a:r>
              <a:rPr lang="en-US" dirty="0">
                <a:solidFill>
                  <a:schemeClr val="tx1"/>
                </a:solidFill>
                <a:effectLst/>
              </a:rPr>
              <a:t>“Voice” is your style, your perspective</a:t>
            </a:r>
          </a:p>
          <a:p>
            <a:pPr eaLnBrk="1" hangingPunct="1">
              <a:defRPr/>
            </a:pPr>
            <a:r>
              <a:rPr lang="en-US" dirty="0">
                <a:solidFill>
                  <a:schemeClr val="tx1"/>
                </a:solidFill>
                <a:effectLst/>
              </a:rPr>
              <a:t>Consistency is a virtue.  People won’t trust you if you’re all over the place.  </a:t>
            </a:r>
          </a:p>
          <a:p>
            <a:pPr eaLnBrk="1" hangingPunct="1">
              <a:lnSpc>
                <a:spcPct val="80000"/>
              </a:lnSpc>
              <a:defRPr/>
            </a:pPr>
            <a:r>
              <a:rPr lang="en-US" dirty="0">
                <a:solidFill>
                  <a:schemeClr val="tx1"/>
                </a:solidFill>
                <a:effectLst/>
              </a:rPr>
              <a:t>Followers want the Deeper Level</a:t>
            </a:r>
          </a:p>
          <a:p>
            <a:pPr lvl="1" eaLnBrk="1" hangingPunct="1">
              <a:lnSpc>
                <a:spcPct val="80000"/>
              </a:lnSpc>
              <a:buFont typeface="Wingdings" pitchFamily="2" charset="2"/>
              <a:buNone/>
              <a:defRPr/>
            </a:pPr>
            <a:r>
              <a:rPr lang="en-US" sz="3200" dirty="0">
                <a:solidFill>
                  <a:schemeClr val="tx1"/>
                </a:solidFill>
                <a:effectLst/>
              </a:rPr>
              <a:t>-Who you are		-The Inner You</a:t>
            </a:r>
          </a:p>
          <a:p>
            <a:pPr eaLnBrk="1" hangingPunct="1">
              <a:defRPr/>
            </a:pPr>
            <a:r>
              <a:rPr lang="en-US" dirty="0">
                <a:solidFill>
                  <a:schemeClr val="tx1"/>
                </a:solidFill>
                <a:effectLst/>
              </a:rPr>
              <a:t>Passion must be authentic.  </a:t>
            </a:r>
          </a:p>
          <a:p>
            <a:pPr marL="0" indent="0" eaLnBrk="1" hangingPunct="1">
              <a:buNone/>
              <a:defRPr/>
            </a:pPr>
            <a:r>
              <a:rPr lang="en-US" dirty="0"/>
              <a:t>    </a:t>
            </a:r>
            <a:r>
              <a:rPr lang="en-US" dirty="0">
                <a:solidFill>
                  <a:schemeClr val="tx1"/>
                </a:solidFill>
                <a:effectLst/>
              </a:rPr>
              <a:t>Nobody follows a phony.</a:t>
            </a:r>
          </a:p>
          <a:p>
            <a:pPr lvl="1" eaLnBrk="1" hangingPunct="1">
              <a:defRPr/>
            </a:pPr>
            <a:endParaRPr lang="en-US" dirty="0">
              <a:solidFill>
                <a:schemeClr val="tx1"/>
              </a:solidFill>
              <a:effectLst/>
            </a:endParaRPr>
          </a:p>
        </p:txBody>
      </p:sp>
      <p:pic>
        <p:nvPicPr>
          <p:cNvPr id="5122" name="Picture 2" descr="http://www.muddywall.com/wp-content/uploads/2013/08/find-your-voice-featu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559" y="4265291"/>
            <a:ext cx="3089275" cy="235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0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chemeClr val="tx1"/>
                </a:solidFill>
                <a:effectLst/>
              </a:rPr>
              <a:t>Tips for a </a:t>
            </a:r>
            <a:br>
              <a:rPr lang="en-US" b="1" dirty="0">
                <a:solidFill>
                  <a:schemeClr val="tx1"/>
                </a:solidFill>
                <a:effectLst/>
              </a:rPr>
            </a:br>
            <a:r>
              <a:rPr lang="en-US" b="1" dirty="0">
                <a:solidFill>
                  <a:schemeClr val="tx1"/>
                </a:solidFill>
                <a:effectLst/>
              </a:rPr>
              <a:t>Great Presentation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6860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#1 for a Great Presentation</a:t>
            </a:r>
          </a:p>
        </p:txBody>
      </p:sp>
      <p:sp>
        <p:nvSpPr>
          <p:cNvPr id="3075" name="Rectangle 3"/>
          <p:cNvSpPr>
            <a:spLocks noGrp="1" noChangeArrowheads="1"/>
          </p:cNvSpPr>
          <p:nvPr>
            <p:ph idx="1"/>
          </p:nvPr>
        </p:nvSpPr>
        <p:spPr>
          <a:xfrm>
            <a:off x="457200" y="1371600"/>
            <a:ext cx="8229600" cy="4525963"/>
          </a:xfrm>
        </p:spPr>
        <p:txBody>
          <a:bodyPr/>
          <a:lstStyle/>
          <a:p>
            <a:pPr algn="ctr">
              <a:buFont typeface="Wingdings" pitchFamily="2" charset="2"/>
              <a:buNone/>
              <a:defRPr/>
            </a:pPr>
            <a:endParaRPr lang="en-US" sz="4000" dirty="0">
              <a:solidFill>
                <a:schemeClr val="tx1"/>
              </a:solidFill>
              <a:effectLst/>
            </a:endParaRPr>
          </a:p>
          <a:p>
            <a:pPr>
              <a:buFont typeface="Wingdings" pitchFamily="2" charset="2"/>
              <a:buNone/>
              <a:defRPr/>
            </a:pPr>
            <a:r>
              <a:rPr lang="en-US" sz="4000" dirty="0">
                <a:solidFill>
                  <a:schemeClr val="tx1"/>
                </a:solidFill>
                <a:effectLst/>
              </a:rPr>
              <a:t>Start early.  Remember the </a:t>
            </a:r>
          </a:p>
          <a:p>
            <a:pPr>
              <a:buFont typeface="Wingdings" pitchFamily="2" charset="2"/>
              <a:buNone/>
              <a:defRPr/>
            </a:pPr>
            <a:r>
              <a:rPr lang="en-US" sz="4000" dirty="0">
                <a:solidFill>
                  <a:schemeClr val="tx1"/>
                </a:solidFill>
                <a:effectLst/>
              </a:rPr>
              <a:t>1 minute = 1 hour rule</a:t>
            </a:r>
          </a:p>
          <a:p>
            <a:pPr>
              <a:buFont typeface="Wingdings" pitchFamily="2" charset="2"/>
              <a:buNone/>
              <a:defRPr/>
            </a:pPr>
            <a:endParaRPr lang="en-US" sz="2800" dirty="0">
              <a:solidFill>
                <a:schemeClr val="tx1"/>
              </a:solidFill>
              <a:effectLst/>
            </a:endParaRPr>
          </a:p>
        </p:txBody>
      </p:sp>
      <p:sp>
        <p:nvSpPr>
          <p:cNvPr id="3076" name="Rectangle 4"/>
          <p:cNvSpPr>
            <a:spLocks noChangeArrowheads="1"/>
          </p:cNvSpPr>
          <p:nvPr/>
        </p:nvSpPr>
        <p:spPr bwMode="auto">
          <a:xfrm>
            <a:off x="533400" y="4572000"/>
            <a:ext cx="7924800" cy="13716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Work expands to fill the time </a:t>
            </a:r>
          </a:p>
          <a:p>
            <a:pPr algn="ctr">
              <a:defRPr/>
            </a:pPr>
            <a:r>
              <a:rPr lang="en-US" sz="3600" b="1" dirty="0">
                <a:solidFill>
                  <a:schemeClr val="hlink"/>
                </a:solidFill>
                <a:effectLst>
                  <a:outerShdw blurRad="38100" dist="38100" dir="2700000" algn="tl">
                    <a:srgbClr val="000000"/>
                  </a:outerShdw>
                </a:effectLst>
              </a:rPr>
              <a:t>available to complete it</a:t>
            </a:r>
          </a:p>
        </p:txBody>
      </p:sp>
      <p:pic>
        <p:nvPicPr>
          <p:cNvPr id="20485" name="Picture 5" descr="KS118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2142">
            <a:off x="6400800" y="1676400"/>
            <a:ext cx="1593850" cy="2362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5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#2 for a Great Presentation</a:t>
            </a:r>
          </a:p>
        </p:txBody>
      </p:sp>
      <p:sp>
        <p:nvSpPr>
          <p:cNvPr id="9219" name="Rectangle 3"/>
          <p:cNvSpPr>
            <a:spLocks noGrp="1" noChangeArrowheads="1"/>
          </p:cNvSpPr>
          <p:nvPr>
            <p:ph idx="1"/>
          </p:nvPr>
        </p:nvSpPr>
        <p:spPr>
          <a:xfrm>
            <a:off x="457200" y="1981200"/>
            <a:ext cx="8229600" cy="4525963"/>
          </a:xfrm>
        </p:spPr>
        <p:txBody>
          <a:bodyPr/>
          <a:lstStyle/>
          <a:p>
            <a:pPr>
              <a:buFont typeface="Wingdings" pitchFamily="2" charset="2"/>
              <a:buNone/>
              <a:defRPr/>
            </a:pPr>
            <a:r>
              <a:rPr lang="en-US" sz="4000" dirty="0">
                <a:solidFill>
                  <a:schemeClr val="tx1"/>
                </a:solidFill>
                <a:effectLst/>
              </a:rPr>
              <a:t>Be sure you know (and don’t forget)</a:t>
            </a:r>
          </a:p>
          <a:p>
            <a:pPr lvl="1">
              <a:defRPr/>
            </a:pPr>
            <a:r>
              <a:rPr lang="en-US" sz="3600" dirty="0">
                <a:solidFill>
                  <a:schemeClr val="tx1"/>
                </a:solidFill>
                <a:effectLst/>
              </a:rPr>
              <a:t>Who is your audience?</a:t>
            </a:r>
          </a:p>
          <a:p>
            <a:pPr lvl="1">
              <a:defRPr/>
            </a:pPr>
            <a:r>
              <a:rPr lang="en-US" sz="3600" dirty="0">
                <a:solidFill>
                  <a:schemeClr val="tx1"/>
                </a:solidFill>
                <a:effectLst/>
              </a:rPr>
              <a:t>What is your purpose? (inform, persuade, entertain, other?)</a:t>
            </a:r>
          </a:p>
          <a:p>
            <a:pPr lvl="1">
              <a:defRPr/>
            </a:pPr>
            <a:r>
              <a:rPr lang="en-US" sz="3600" dirty="0">
                <a:solidFill>
                  <a:schemeClr val="tx1"/>
                </a:solidFill>
                <a:effectLst/>
              </a:rPr>
              <a:t>What is your message?</a:t>
            </a:r>
          </a:p>
        </p:txBody>
      </p:sp>
    </p:spTree>
    <p:extLst>
      <p:ext uri="{BB962C8B-B14F-4D97-AF65-F5344CB8AC3E}">
        <p14:creationId xmlns:p14="http://schemas.microsoft.com/office/powerpoint/2010/main" val="3895569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#3 for a Great Presentation</a:t>
            </a:r>
          </a:p>
        </p:txBody>
      </p:sp>
      <p:sp>
        <p:nvSpPr>
          <p:cNvPr id="10243" name="Rectangle 3"/>
          <p:cNvSpPr>
            <a:spLocks noGrp="1" noChangeArrowheads="1"/>
          </p:cNvSpPr>
          <p:nvPr>
            <p:ph idx="1"/>
          </p:nvPr>
        </p:nvSpPr>
        <p:spPr/>
        <p:txBody>
          <a:bodyPr/>
          <a:lstStyle/>
          <a:p>
            <a:pPr>
              <a:buFont typeface="Wingdings" pitchFamily="2" charset="2"/>
              <a:buNone/>
              <a:defRPr/>
            </a:pPr>
            <a:r>
              <a:rPr lang="en-US" sz="4000" dirty="0">
                <a:solidFill>
                  <a:schemeClr val="tx1"/>
                </a:solidFill>
                <a:effectLst/>
              </a:rPr>
              <a:t>Decide on an approach for the presentation.</a:t>
            </a:r>
          </a:p>
          <a:p>
            <a:pPr lvl="1">
              <a:defRPr/>
            </a:pPr>
            <a:r>
              <a:rPr lang="en-US" sz="3600" dirty="0">
                <a:solidFill>
                  <a:schemeClr val="tx1"/>
                </a:solidFill>
                <a:effectLst/>
              </a:rPr>
              <a:t>Top Down</a:t>
            </a:r>
          </a:p>
          <a:p>
            <a:pPr lvl="1">
              <a:defRPr/>
            </a:pPr>
            <a:r>
              <a:rPr lang="en-US" sz="3600" dirty="0">
                <a:solidFill>
                  <a:schemeClr val="tx1"/>
                </a:solidFill>
                <a:effectLst/>
              </a:rPr>
              <a:t>Bottom Up</a:t>
            </a:r>
          </a:p>
          <a:p>
            <a:pPr lvl="1">
              <a:defRPr/>
            </a:pPr>
            <a:r>
              <a:rPr lang="en-US" sz="3600" dirty="0">
                <a:solidFill>
                  <a:schemeClr val="tx1"/>
                </a:solidFill>
                <a:effectLst/>
              </a:rPr>
              <a:t>Other</a:t>
            </a:r>
          </a:p>
          <a:p>
            <a:pPr lvl="1" algn="ctr">
              <a:buFont typeface="Wingdings" pitchFamily="2" charset="2"/>
              <a:buNone/>
              <a:defRPr/>
            </a:pPr>
            <a:endParaRPr lang="en-US" sz="4000" dirty="0">
              <a:solidFill>
                <a:schemeClr val="tx1"/>
              </a:solidFill>
              <a:effectLst/>
            </a:endParaRPr>
          </a:p>
          <a:p>
            <a:pPr lvl="1">
              <a:defRPr/>
            </a:pPr>
            <a:endParaRPr lang="en-US" sz="4000" dirty="0">
              <a:solidFill>
                <a:schemeClr val="tx1"/>
              </a:solidFill>
              <a:effectLst/>
            </a:endParaRPr>
          </a:p>
        </p:txBody>
      </p:sp>
      <p:sp>
        <p:nvSpPr>
          <p:cNvPr id="10244" name="Rectangle 4"/>
          <p:cNvSpPr>
            <a:spLocks noChangeArrowheads="1"/>
          </p:cNvSpPr>
          <p:nvPr/>
        </p:nvSpPr>
        <p:spPr bwMode="auto">
          <a:xfrm>
            <a:off x="609600" y="5257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Some plan beats no plan</a:t>
            </a:r>
          </a:p>
        </p:txBody>
      </p:sp>
    </p:spTree>
    <p:extLst>
      <p:ext uri="{BB962C8B-B14F-4D97-AF65-F5344CB8AC3E}">
        <p14:creationId xmlns:p14="http://schemas.microsoft.com/office/powerpoint/2010/main" val="476389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#4 for a Great Presentation</a:t>
            </a:r>
          </a:p>
        </p:txBody>
      </p:sp>
      <p:sp>
        <p:nvSpPr>
          <p:cNvPr id="15363" name="Rectangle 3"/>
          <p:cNvSpPr>
            <a:spLocks noGrp="1" noChangeArrowheads="1"/>
          </p:cNvSpPr>
          <p:nvPr>
            <p:ph idx="1"/>
          </p:nvPr>
        </p:nvSpPr>
        <p:spPr/>
        <p:txBody>
          <a:bodyPr/>
          <a:lstStyle/>
          <a:p>
            <a:pPr>
              <a:buFont typeface="Wingdings" pitchFamily="2" charset="2"/>
              <a:buNone/>
              <a:defRPr/>
            </a:pPr>
            <a:r>
              <a:rPr lang="en-US" sz="4000" dirty="0">
                <a:solidFill>
                  <a:schemeClr val="tx1"/>
                </a:solidFill>
                <a:effectLst/>
              </a:rPr>
              <a:t>Three rules for powerful presentations</a:t>
            </a:r>
          </a:p>
          <a:p>
            <a:pPr lvl="1">
              <a:defRPr/>
            </a:pPr>
            <a:r>
              <a:rPr lang="en-US" sz="3600" dirty="0">
                <a:solidFill>
                  <a:schemeClr val="tx1"/>
                </a:solidFill>
                <a:effectLst/>
              </a:rPr>
              <a:t>Focus on something you really care about</a:t>
            </a:r>
          </a:p>
          <a:p>
            <a:pPr lvl="1">
              <a:defRPr/>
            </a:pPr>
            <a:r>
              <a:rPr lang="en-US" sz="3600" dirty="0">
                <a:solidFill>
                  <a:schemeClr val="tx1"/>
                </a:solidFill>
                <a:effectLst/>
              </a:rPr>
              <a:t>Incorporate personal experiences in your presentation</a:t>
            </a:r>
          </a:p>
          <a:p>
            <a:pPr lvl="1">
              <a:defRPr/>
            </a:pPr>
            <a:r>
              <a:rPr lang="en-US" sz="3600" dirty="0">
                <a:solidFill>
                  <a:schemeClr val="tx1"/>
                </a:solidFill>
                <a:effectLst/>
              </a:rPr>
              <a:t>Structure your presentation like a story</a:t>
            </a:r>
          </a:p>
          <a:p>
            <a:pPr lvl="1">
              <a:defRPr/>
            </a:pPr>
            <a:endParaRPr lang="en-US" sz="3600" dirty="0">
              <a:solidFill>
                <a:schemeClr val="tx1"/>
              </a:solidFill>
              <a:effectLst/>
            </a:endParaRPr>
          </a:p>
        </p:txBody>
      </p:sp>
      <p:sp>
        <p:nvSpPr>
          <p:cNvPr id="15365" name="Rectangle 5"/>
          <p:cNvSpPr>
            <a:spLocks noChangeArrowheads="1"/>
          </p:cNvSpPr>
          <p:nvPr/>
        </p:nvSpPr>
        <p:spPr bwMode="auto">
          <a:xfrm>
            <a:off x="533400" y="5410200"/>
            <a:ext cx="79248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Communicate meaning - not just words</a:t>
            </a:r>
          </a:p>
        </p:txBody>
      </p:sp>
    </p:spTree>
    <p:extLst>
      <p:ext uri="{BB962C8B-B14F-4D97-AF65-F5344CB8AC3E}">
        <p14:creationId xmlns:p14="http://schemas.microsoft.com/office/powerpoint/2010/main" val="400089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#5 for a Great Presentation</a:t>
            </a:r>
          </a:p>
        </p:txBody>
      </p:sp>
      <p:sp>
        <p:nvSpPr>
          <p:cNvPr id="16387" name="Rectangle 3"/>
          <p:cNvSpPr>
            <a:spLocks noGrp="1" noChangeArrowheads="1"/>
          </p:cNvSpPr>
          <p:nvPr>
            <p:ph idx="1"/>
          </p:nvPr>
        </p:nvSpPr>
        <p:spPr/>
        <p:txBody>
          <a:bodyPr/>
          <a:lstStyle/>
          <a:p>
            <a:pPr marL="609600" indent="-609600">
              <a:buFont typeface="Wingdings" pitchFamily="2" charset="2"/>
              <a:buNone/>
              <a:defRPr/>
            </a:pPr>
            <a:r>
              <a:rPr lang="en-US" sz="4000" dirty="0">
                <a:solidFill>
                  <a:schemeClr val="tx1"/>
                </a:solidFill>
                <a:effectLst/>
              </a:rPr>
              <a:t>Use audio/visual aids sparingly &amp; only to enhance your narrative</a:t>
            </a:r>
          </a:p>
          <a:p>
            <a:pPr marL="990600" lvl="1" indent="-533400">
              <a:defRPr/>
            </a:pPr>
            <a:r>
              <a:rPr lang="en-US" sz="3200" dirty="0">
                <a:solidFill>
                  <a:schemeClr val="tx1"/>
                </a:solidFill>
                <a:effectLst/>
              </a:rPr>
              <a:t>What kind of aids to use? (photos, samples, flip charts, video clips, others)</a:t>
            </a:r>
          </a:p>
          <a:p>
            <a:pPr marL="990600" lvl="1" indent="-533400">
              <a:defRPr/>
            </a:pPr>
            <a:r>
              <a:rPr lang="en-US" sz="3200" dirty="0">
                <a:solidFill>
                  <a:schemeClr val="tx1"/>
                </a:solidFill>
                <a:effectLst/>
              </a:rPr>
              <a:t>Where, why, how many?</a:t>
            </a:r>
          </a:p>
          <a:p>
            <a:pPr marL="990600" lvl="1" indent="-533400">
              <a:defRPr/>
            </a:pPr>
            <a:r>
              <a:rPr lang="en-US" sz="3200" dirty="0">
                <a:solidFill>
                  <a:schemeClr val="tx1"/>
                </a:solidFill>
                <a:effectLst/>
              </a:rPr>
              <a:t>Avoid aids that are distracting or increase risk of failure</a:t>
            </a:r>
          </a:p>
        </p:txBody>
      </p:sp>
      <p:sp>
        <p:nvSpPr>
          <p:cNvPr id="16388" name="Rectangle 4"/>
          <p:cNvSpPr>
            <a:spLocks noChangeArrowheads="1"/>
          </p:cNvSpPr>
          <p:nvPr/>
        </p:nvSpPr>
        <p:spPr bwMode="auto">
          <a:xfrm>
            <a:off x="533400" y="5791200"/>
            <a:ext cx="79248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The PowerPointless Challenge</a:t>
            </a:r>
          </a:p>
        </p:txBody>
      </p:sp>
    </p:spTree>
    <p:extLst>
      <p:ext uri="{BB962C8B-B14F-4D97-AF65-F5344CB8AC3E}">
        <p14:creationId xmlns:p14="http://schemas.microsoft.com/office/powerpoint/2010/main" val="2755555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#6 for a Great Presentation</a:t>
            </a:r>
          </a:p>
        </p:txBody>
      </p:sp>
      <p:sp>
        <p:nvSpPr>
          <p:cNvPr id="17411" name="Rectangle 3"/>
          <p:cNvSpPr>
            <a:spLocks noGrp="1" noChangeArrowheads="1"/>
          </p:cNvSpPr>
          <p:nvPr>
            <p:ph idx="1"/>
          </p:nvPr>
        </p:nvSpPr>
        <p:spPr>
          <a:xfrm>
            <a:off x="381000" y="1828800"/>
            <a:ext cx="8229600" cy="4525963"/>
          </a:xfrm>
        </p:spPr>
        <p:txBody>
          <a:bodyPr/>
          <a:lstStyle/>
          <a:p>
            <a:pPr>
              <a:buFont typeface="Wingdings" pitchFamily="2" charset="2"/>
              <a:buNone/>
              <a:defRPr/>
            </a:pPr>
            <a:r>
              <a:rPr lang="en-US" sz="4000" dirty="0">
                <a:solidFill>
                  <a:schemeClr val="tx1"/>
                </a:solidFill>
                <a:effectLst/>
              </a:rPr>
              <a:t>Three steps for better PowerPoint slides</a:t>
            </a:r>
          </a:p>
          <a:p>
            <a:pPr lvl="1">
              <a:defRPr/>
            </a:pPr>
            <a:r>
              <a:rPr lang="en-US" sz="3600" dirty="0">
                <a:solidFill>
                  <a:schemeClr val="tx1"/>
                </a:solidFill>
                <a:effectLst/>
              </a:rPr>
              <a:t>Use graphics to summarize words.</a:t>
            </a:r>
          </a:p>
          <a:p>
            <a:pPr lvl="1">
              <a:defRPr/>
            </a:pPr>
            <a:r>
              <a:rPr lang="en-US" sz="3600" dirty="0">
                <a:solidFill>
                  <a:schemeClr val="tx1"/>
                </a:solidFill>
                <a:effectLst/>
              </a:rPr>
              <a:t>Keep them simple</a:t>
            </a:r>
          </a:p>
          <a:p>
            <a:pPr>
              <a:buFont typeface="Wingdings" pitchFamily="2" charset="2"/>
              <a:buNone/>
              <a:defRPr/>
            </a:pPr>
            <a:r>
              <a:rPr lang="en-US" sz="4000" dirty="0">
                <a:solidFill>
                  <a:schemeClr val="tx1"/>
                </a:solidFill>
                <a:effectLst/>
              </a:rPr>
              <a:t>		</a:t>
            </a:r>
          </a:p>
        </p:txBody>
      </p:sp>
      <p:sp>
        <p:nvSpPr>
          <p:cNvPr id="17412" name="Rectangle 4"/>
          <p:cNvSpPr>
            <a:spLocks noChangeArrowheads="1"/>
          </p:cNvSpPr>
          <p:nvPr/>
        </p:nvSpPr>
        <p:spPr bwMode="auto">
          <a:xfrm>
            <a:off x="533400" y="53340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Follow the 6 X 6 rule </a:t>
            </a:r>
          </a:p>
        </p:txBody>
      </p:sp>
    </p:spTree>
    <p:extLst>
      <p:ext uri="{BB962C8B-B14F-4D97-AF65-F5344CB8AC3E}">
        <p14:creationId xmlns:p14="http://schemas.microsoft.com/office/powerpoint/2010/main" val="281155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#7 for a Great Presentation</a:t>
            </a:r>
          </a:p>
        </p:txBody>
      </p:sp>
      <p:sp>
        <p:nvSpPr>
          <p:cNvPr id="18435" name="Rectangle 3"/>
          <p:cNvSpPr>
            <a:spLocks noGrp="1" noChangeArrowheads="1"/>
          </p:cNvSpPr>
          <p:nvPr>
            <p:ph idx="1"/>
          </p:nvPr>
        </p:nvSpPr>
        <p:spPr>
          <a:xfrm>
            <a:off x="228600" y="1905000"/>
            <a:ext cx="8458200" cy="4525963"/>
          </a:xfrm>
        </p:spPr>
        <p:txBody>
          <a:bodyPr/>
          <a:lstStyle/>
          <a:p>
            <a:pPr>
              <a:buFont typeface="Wingdings" pitchFamily="2" charset="2"/>
              <a:buNone/>
              <a:defRPr/>
            </a:pPr>
            <a:r>
              <a:rPr lang="en-US" sz="4000" dirty="0">
                <a:solidFill>
                  <a:schemeClr val="tx1"/>
                </a:solidFill>
                <a:effectLst/>
              </a:rPr>
              <a:t>Own the room!</a:t>
            </a:r>
          </a:p>
          <a:p>
            <a:pPr lvl="1">
              <a:defRPr/>
            </a:pPr>
            <a:r>
              <a:rPr lang="en-US" sz="3600" dirty="0">
                <a:solidFill>
                  <a:schemeClr val="tx1"/>
                </a:solidFill>
                <a:effectLst/>
              </a:rPr>
              <a:t>Rehearse where you will speak</a:t>
            </a:r>
          </a:p>
          <a:p>
            <a:pPr lvl="1">
              <a:defRPr/>
            </a:pPr>
            <a:r>
              <a:rPr lang="en-US" sz="3600" dirty="0">
                <a:solidFill>
                  <a:schemeClr val="tx1"/>
                </a:solidFill>
                <a:effectLst/>
              </a:rPr>
              <a:t>Check out all equipment in advance</a:t>
            </a:r>
          </a:p>
          <a:p>
            <a:pPr lvl="1">
              <a:defRPr/>
            </a:pPr>
            <a:r>
              <a:rPr lang="en-US" sz="3600" dirty="0">
                <a:solidFill>
                  <a:schemeClr val="tx1"/>
                </a:solidFill>
                <a:effectLst/>
              </a:rPr>
              <a:t>Always have a “Plan B” in case of failures</a:t>
            </a:r>
          </a:p>
          <a:p>
            <a:pPr lvl="1">
              <a:defRPr/>
            </a:pPr>
            <a:endParaRPr lang="en-US" sz="3600" dirty="0">
              <a:solidFill>
                <a:schemeClr val="tx1"/>
              </a:solidFill>
              <a:effectLst/>
            </a:endParaRPr>
          </a:p>
        </p:txBody>
      </p:sp>
      <p:sp>
        <p:nvSpPr>
          <p:cNvPr id="18436" name="Rectangle 4"/>
          <p:cNvSpPr>
            <a:spLocks noChangeArrowheads="1"/>
          </p:cNvSpPr>
          <p:nvPr/>
        </p:nvSpPr>
        <p:spPr bwMode="auto">
          <a:xfrm>
            <a:off x="533400" y="5257800"/>
            <a:ext cx="79248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Never Forget - Stuff Happens!</a:t>
            </a:r>
          </a:p>
        </p:txBody>
      </p:sp>
    </p:spTree>
    <p:extLst>
      <p:ext uri="{BB962C8B-B14F-4D97-AF65-F5344CB8AC3E}">
        <p14:creationId xmlns:p14="http://schemas.microsoft.com/office/powerpoint/2010/main" val="332487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None/>
            </a:defPPr>
            <a:lvl1pPr lvl="0">
              <a:buNone/>
            </a:lvl1pPr>
          </a:lstStyle>
          <a:p>
            <a:pPr lvl="0"/>
            <a:r>
              <a:rPr lang="en-US" dirty="0">
                <a:solidFill>
                  <a:schemeClr val="tx2"/>
                </a:solidFill>
                <a:effectLst>
                  <a:outerShdw blurRad="38100" dist="38100" dir="2700000" algn="tl">
                    <a:srgbClr val="000000">
                      <a:alpha val="43137"/>
                    </a:srgbClr>
                  </a:outerShdw>
                </a:effectLst>
              </a:rPr>
              <a:t>Know Yourself</a:t>
            </a:r>
          </a:p>
        </p:txBody>
      </p:sp>
      <p:sp>
        <p:nvSpPr>
          <p:cNvPr id="3" name="Text Placeholder 2"/>
          <p:cNvSpPr txBox="1">
            <a:spLocks noGrp="1"/>
          </p:cNvSpPr>
          <p:nvPr>
            <p:ph idx="1"/>
          </p:nvPr>
        </p:nvSpPr>
        <p:spPr/>
        <p:txBody>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kern="1200"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kern="1200"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9pPr>
          </a:lstStyle>
          <a:p>
            <a:pPr marL="457200" lvl="0" indent="-457200">
              <a:buFont typeface="Arial" pitchFamily="34" charset="0"/>
              <a:buChar char="•"/>
            </a:pPr>
            <a:r>
              <a:rPr lang="en-US" dirty="0">
                <a:solidFill>
                  <a:schemeClr val="tx1"/>
                </a:solidFill>
                <a:effectLst/>
                <a:latin typeface="+mn-lt"/>
              </a:rPr>
              <a:t>Strengths and Weaknesses</a:t>
            </a:r>
          </a:p>
          <a:p>
            <a:pPr marL="457200" lvl="0" indent="-457200">
              <a:buFont typeface="Arial" pitchFamily="34" charset="0"/>
              <a:buChar char="•"/>
            </a:pPr>
            <a:endParaRPr lang="en-US" dirty="0">
              <a:solidFill>
                <a:schemeClr val="tx1"/>
              </a:solidFill>
              <a:effectLst/>
              <a:latin typeface="+mn-lt"/>
            </a:endParaRPr>
          </a:p>
          <a:p>
            <a:pPr marL="457200" lvl="0" indent="-457200">
              <a:buFont typeface="Arial" pitchFamily="34" charset="0"/>
              <a:buChar char="•"/>
            </a:pPr>
            <a:r>
              <a:rPr lang="en-US" dirty="0">
                <a:solidFill>
                  <a:schemeClr val="tx1"/>
                </a:solidFill>
                <a:effectLst/>
                <a:latin typeface="+mn-lt"/>
              </a:rPr>
              <a:t>Biases and Assumptions</a:t>
            </a:r>
          </a:p>
          <a:p>
            <a:pPr marL="457200" lvl="0" indent="-457200">
              <a:buFont typeface="Arial" pitchFamily="34" charset="0"/>
              <a:buChar char="•"/>
            </a:pPr>
            <a:endParaRPr lang="en-US" dirty="0">
              <a:solidFill>
                <a:schemeClr val="tx1"/>
              </a:solidFill>
              <a:effectLst/>
              <a:latin typeface="+mn-lt"/>
            </a:endParaRPr>
          </a:p>
          <a:p>
            <a:pPr marL="457200" lvl="0" indent="-457200">
              <a:buFont typeface="Arial" pitchFamily="34" charset="0"/>
              <a:buChar char="•"/>
            </a:pPr>
            <a:r>
              <a:rPr lang="en-US" dirty="0">
                <a:solidFill>
                  <a:schemeClr val="tx1"/>
                </a:solidFill>
                <a:effectLst/>
                <a:latin typeface="+mn-lt"/>
              </a:rPr>
              <a:t>Empathy</a:t>
            </a:r>
          </a:p>
          <a:p>
            <a:pPr marL="457200" lvl="0" indent="-457200">
              <a:buFont typeface="Arial" pitchFamily="34" charset="0"/>
              <a:buChar char="•"/>
            </a:pPr>
            <a:endParaRPr lang="en-US" dirty="0">
              <a:solidFill>
                <a:schemeClr val="tx1"/>
              </a:solidFill>
              <a:effectLst/>
              <a:latin typeface="+mn-lt"/>
            </a:endParaRPr>
          </a:p>
          <a:p>
            <a:pPr marL="457200" lvl="0" indent="-457200">
              <a:buFont typeface="Arial" pitchFamily="34" charset="0"/>
              <a:buChar char="•"/>
            </a:pPr>
            <a:endParaRPr lang="en-US" dirty="0">
              <a:solidFill>
                <a:schemeClr val="tx1"/>
              </a:solidFill>
              <a:effectLst/>
              <a:latin typeface="+mn-lt"/>
            </a:endParaRPr>
          </a:p>
        </p:txBody>
      </p:sp>
      <p:sp>
        <p:nvSpPr>
          <p:cNvPr id="5" name="AutoShape 2"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307975" y="-16764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460375" y="-15240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609C0BC7-3978-51FD-0AE7-7111F517B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50" y="3725862"/>
            <a:ext cx="4781550" cy="2857500"/>
          </a:xfrm>
          <a:prstGeom prst="rect">
            <a:avLst/>
          </a:prstGeom>
        </p:spPr>
      </p:pic>
    </p:spTree>
    <p:extLst>
      <p:ext uri="{BB962C8B-B14F-4D97-AF65-F5344CB8AC3E}">
        <p14:creationId xmlns:p14="http://schemas.microsoft.com/office/powerpoint/2010/main" val="75200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#8 for a Great Presentation</a:t>
            </a:r>
          </a:p>
        </p:txBody>
      </p:sp>
      <p:sp>
        <p:nvSpPr>
          <p:cNvPr id="19459" name="Rectangle 3"/>
          <p:cNvSpPr>
            <a:spLocks noGrp="1" noChangeArrowheads="1"/>
          </p:cNvSpPr>
          <p:nvPr>
            <p:ph idx="1"/>
          </p:nvPr>
        </p:nvSpPr>
        <p:spPr>
          <a:xfrm>
            <a:off x="228600" y="1600200"/>
            <a:ext cx="8534400" cy="4525963"/>
          </a:xfrm>
        </p:spPr>
        <p:txBody>
          <a:bodyPr>
            <a:normAutofit/>
          </a:bodyPr>
          <a:lstStyle/>
          <a:p>
            <a:pPr>
              <a:buFont typeface="Wingdings" pitchFamily="2" charset="2"/>
              <a:buNone/>
              <a:defRPr/>
            </a:pPr>
            <a:r>
              <a:rPr lang="en-US" sz="4000" dirty="0">
                <a:solidFill>
                  <a:schemeClr val="tx1"/>
                </a:solidFill>
                <a:effectLst/>
              </a:rPr>
              <a:t>Some strategies for managing stage fright</a:t>
            </a:r>
          </a:p>
          <a:p>
            <a:pPr lvl="1">
              <a:defRPr/>
            </a:pPr>
            <a:r>
              <a:rPr lang="en-US" sz="3200" dirty="0">
                <a:solidFill>
                  <a:schemeClr val="tx1"/>
                </a:solidFill>
                <a:effectLst/>
              </a:rPr>
              <a:t>Prepare &amp; learn your material </a:t>
            </a:r>
          </a:p>
          <a:p>
            <a:pPr lvl="1">
              <a:defRPr/>
            </a:pPr>
            <a:r>
              <a:rPr lang="en-US" sz="3200" dirty="0">
                <a:solidFill>
                  <a:schemeClr val="tx1"/>
                </a:solidFill>
                <a:effectLst/>
              </a:rPr>
              <a:t>Focus on the audience, not yourself</a:t>
            </a:r>
          </a:p>
          <a:p>
            <a:pPr lvl="1">
              <a:defRPr/>
            </a:pPr>
            <a:r>
              <a:rPr lang="en-US" sz="3200" dirty="0">
                <a:solidFill>
                  <a:schemeClr val="tx1"/>
                </a:solidFill>
                <a:effectLst/>
              </a:rPr>
              <a:t>Employ effective eye contact (3 second guide)</a:t>
            </a:r>
          </a:p>
          <a:p>
            <a:pPr lvl="1">
              <a:defRPr/>
            </a:pPr>
            <a:r>
              <a:rPr lang="en-US" sz="3200" dirty="0">
                <a:solidFill>
                  <a:schemeClr val="tx1"/>
                </a:solidFill>
                <a:effectLst/>
              </a:rPr>
              <a:t>Psych yourself up!  Turn anxiety into energy</a:t>
            </a:r>
          </a:p>
          <a:p>
            <a:pPr lvl="1">
              <a:defRPr/>
            </a:pPr>
            <a:endParaRPr lang="en-US" sz="3200" dirty="0">
              <a:solidFill>
                <a:schemeClr val="tx1"/>
              </a:solidFill>
              <a:effectLst/>
            </a:endParaRPr>
          </a:p>
        </p:txBody>
      </p:sp>
      <p:sp>
        <p:nvSpPr>
          <p:cNvPr id="19460" name="Rectangle 4"/>
          <p:cNvSpPr>
            <a:spLocks noChangeArrowheads="1"/>
          </p:cNvSpPr>
          <p:nvPr/>
        </p:nvSpPr>
        <p:spPr bwMode="auto">
          <a:xfrm>
            <a:off x="533400" y="5440363"/>
            <a:ext cx="79248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200" b="1" dirty="0">
                <a:solidFill>
                  <a:schemeClr val="hlink"/>
                </a:solidFill>
                <a:effectLst>
                  <a:outerShdw blurRad="38100" dist="38100" dir="2700000" algn="tl">
                    <a:srgbClr val="000000"/>
                  </a:outerShdw>
                </a:effectLst>
              </a:rPr>
              <a:t>The audience wants you to succeed</a:t>
            </a:r>
          </a:p>
        </p:txBody>
      </p:sp>
    </p:spTree>
    <p:extLst>
      <p:ext uri="{BB962C8B-B14F-4D97-AF65-F5344CB8AC3E}">
        <p14:creationId xmlns:p14="http://schemas.microsoft.com/office/powerpoint/2010/main" val="3194962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#9 for a Great Presentation</a:t>
            </a:r>
          </a:p>
        </p:txBody>
      </p:sp>
      <p:sp>
        <p:nvSpPr>
          <p:cNvPr id="20483" name="Rectangle 3"/>
          <p:cNvSpPr>
            <a:spLocks noGrp="1" noChangeArrowheads="1"/>
          </p:cNvSpPr>
          <p:nvPr>
            <p:ph idx="1"/>
          </p:nvPr>
        </p:nvSpPr>
        <p:spPr>
          <a:xfrm>
            <a:off x="304800" y="1828800"/>
            <a:ext cx="8229600" cy="4525963"/>
          </a:xfrm>
        </p:spPr>
        <p:txBody>
          <a:bodyPr/>
          <a:lstStyle/>
          <a:p>
            <a:pPr marL="609600" indent="-609600">
              <a:buFont typeface="Wingdings" pitchFamily="2" charset="2"/>
              <a:buNone/>
              <a:defRPr/>
            </a:pPr>
            <a:r>
              <a:rPr lang="en-US" sz="4000" dirty="0">
                <a:solidFill>
                  <a:schemeClr val="tx1"/>
                </a:solidFill>
                <a:effectLst/>
              </a:rPr>
              <a:t>The final steps to a great presentation</a:t>
            </a:r>
          </a:p>
          <a:p>
            <a:pPr marL="990600" lvl="1" indent="-533400">
              <a:buFont typeface="Wingdings" pitchFamily="2" charset="2"/>
              <a:buNone/>
              <a:defRPr/>
            </a:pPr>
            <a:r>
              <a:rPr lang="en-US" sz="3600" dirty="0">
                <a:solidFill>
                  <a:schemeClr val="tx1"/>
                </a:solidFill>
                <a:effectLst/>
              </a:rPr>
              <a:t>1. Rehearse and revise.</a:t>
            </a:r>
          </a:p>
          <a:p>
            <a:pPr marL="990600" lvl="1" indent="-533400">
              <a:buFont typeface="Wingdings" pitchFamily="2" charset="2"/>
              <a:buNone/>
              <a:defRPr/>
            </a:pPr>
            <a:r>
              <a:rPr lang="en-US" sz="3600" dirty="0">
                <a:solidFill>
                  <a:schemeClr val="tx1"/>
                </a:solidFill>
                <a:effectLst/>
              </a:rPr>
              <a:t>2. Rehearse and revise</a:t>
            </a:r>
          </a:p>
          <a:p>
            <a:pPr marL="990600" lvl="1" indent="-533400">
              <a:buFont typeface="Wingdings" pitchFamily="2" charset="2"/>
              <a:buNone/>
              <a:defRPr/>
            </a:pPr>
            <a:r>
              <a:rPr lang="en-US" sz="3600" dirty="0">
                <a:solidFill>
                  <a:schemeClr val="tx1"/>
                </a:solidFill>
                <a:effectLst/>
              </a:rPr>
              <a:t>3. Repeat steps 1 and 2 </a:t>
            </a:r>
          </a:p>
        </p:txBody>
      </p:sp>
      <p:sp>
        <p:nvSpPr>
          <p:cNvPr id="20484" name="Rectangle 4"/>
          <p:cNvSpPr>
            <a:spLocks noChangeArrowheads="1"/>
          </p:cNvSpPr>
          <p:nvPr/>
        </p:nvSpPr>
        <p:spPr bwMode="auto">
          <a:xfrm>
            <a:off x="304800" y="5105400"/>
            <a:ext cx="84582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Reinforce what’s good - Revise what’s not</a:t>
            </a:r>
          </a:p>
        </p:txBody>
      </p:sp>
    </p:spTree>
    <p:extLst>
      <p:ext uri="{BB962C8B-B14F-4D97-AF65-F5344CB8AC3E}">
        <p14:creationId xmlns:p14="http://schemas.microsoft.com/office/powerpoint/2010/main" val="1663543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b="1" dirty="0">
                <a:solidFill>
                  <a:schemeClr val="tx1"/>
                </a:solidFill>
                <a:effectLst/>
              </a:rPr>
              <a:t>Composing a Speech</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1987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dirty="0">
                <a:solidFill>
                  <a:schemeClr val="tx2"/>
                </a:solidFill>
                <a:effectLst>
                  <a:outerShdw blurRad="38100" dist="38100" dir="2700000" algn="tl">
                    <a:srgbClr val="000000">
                      <a:alpha val="43137"/>
                    </a:srgbClr>
                  </a:outerShdw>
                </a:effectLst>
              </a:rPr>
              <a:t>Composing A Speech</a:t>
            </a:r>
            <a:endParaRPr lang="en-US" sz="4000" dirty="0">
              <a:solidFill>
                <a:schemeClr val="tx2"/>
              </a:solidFill>
              <a:effectLst>
                <a:outerShdw blurRad="38100" dist="38100" dir="2700000" algn="tl">
                  <a:srgbClr val="000000">
                    <a:alpha val="43137"/>
                  </a:srgbClr>
                </a:outerShdw>
              </a:effectLst>
            </a:endParaRPr>
          </a:p>
        </p:txBody>
      </p:sp>
      <p:sp>
        <p:nvSpPr>
          <p:cNvPr id="17411" name="Rectangle 3"/>
          <p:cNvSpPr>
            <a:spLocks noGrp="1" noChangeArrowheads="1"/>
          </p:cNvSpPr>
          <p:nvPr>
            <p:ph idx="1"/>
          </p:nvPr>
        </p:nvSpPr>
        <p:spPr/>
        <p:txBody>
          <a:bodyPr/>
          <a:lstStyle/>
          <a:p>
            <a:pPr eaLnBrk="1" hangingPunct="1">
              <a:defRPr/>
            </a:pPr>
            <a:r>
              <a:rPr lang="en-US" dirty="0">
                <a:solidFill>
                  <a:schemeClr val="tx1"/>
                </a:solidFill>
                <a:effectLst/>
              </a:rPr>
              <a:t>Who Is My Audience?  Understand your immediate and extended audience.  What stories, metaphors, and language will connect with them?</a:t>
            </a:r>
          </a:p>
          <a:p>
            <a:pPr eaLnBrk="1" hangingPunct="1">
              <a:defRPr/>
            </a:pPr>
            <a:r>
              <a:rPr lang="en-US" dirty="0">
                <a:solidFill>
                  <a:schemeClr val="tx1"/>
                </a:solidFill>
                <a:effectLst/>
              </a:rPr>
              <a:t>What Is It You’re Going to Say?  Know with precision.  Reduce to one paragraph.  Write it out.</a:t>
            </a:r>
          </a:p>
        </p:txBody>
      </p:sp>
      <p:pic>
        <p:nvPicPr>
          <p:cNvPr id="18436" name="Picture 4" descr="KS3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14900"/>
            <a:ext cx="20574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en and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5297488"/>
            <a:ext cx="2133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10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dirty="0">
                <a:solidFill>
                  <a:schemeClr val="tx2"/>
                </a:solidFill>
                <a:effectLst>
                  <a:outerShdw blurRad="38100" dist="38100" dir="2700000" algn="tl">
                    <a:srgbClr val="000000">
                      <a:alpha val="43137"/>
                    </a:srgbClr>
                  </a:outerShdw>
                </a:effectLst>
              </a:rPr>
              <a:t>Composing A Speech</a:t>
            </a:r>
            <a:endParaRPr lang="en-US" sz="4000" dirty="0">
              <a:solidFill>
                <a:schemeClr val="tx2"/>
              </a:solidFill>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381000" y="1676400"/>
            <a:ext cx="8382000" cy="4114800"/>
          </a:xfrm>
        </p:spPr>
        <p:txBody>
          <a:bodyPr/>
          <a:lstStyle/>
          <a:p>
            <a:pPr eaLnBrk="1" hangingPunct="1">
              <a:defRPr/>
            </a:pPr>
            <a:r>
              <a:rPr lang="en-US" dirty="0">
                <a:solidFill>
                  <a:schemeClr val="tx1"/>
                </a:solidFill>
                <a:effectLst/>
              </a:rPr>
              <a:t>How Will the Broader Audience Hear or Read What I’ve Said?  Audience beyond the room may get hearsay or read sound bites.  How well will your message travel?</a:t>
            </a:r>
          </a:p>
          <a:p>
            <a:pPr eaLnBrk="1" hangingPunct="1">
              <a:lnSpc>
                <a:spcPct val="140000"/>
              </a:lnSpc>
              <a:defRPr/>
            </a:pPr>
            <a:r>
              <a:rPr lang="en-US" dirty="0">
                <a:solidFill>
                  <a:schemeClr val="tx1"/>
                </a:solidFill>
                <a:effectLst/>
              </a:rPr>
              <a:t>Who Are You and What’s Your Voice ?</a:t>
            </a:r>
          </a:p>
          <a:p>
            <a:pPr eaLnBrk="1" hangingPunct="1">
              <a:lnSpc>
                <a:spcPct val="80000"/>
              </a:lnSpc>
              <a:buFont typeface="Wingdings" pitchFamily="2" charset="2"/>
              <a:buNone/>
              <a:defRPr/>
            </a:pPr>
            <a:r>
              <a:rPr lang="en-US" dirty="0">
                <a:solidFill>
                  <a:schemeClr val="tx1"/>
                </a:solidFill>
                <a:effectLst/>
              </a:rPr>
              <a:t>   Your talk must sound like you.</a:t>
            </a:r>
            <a:endParaRPr lang="en-US" b="1" u="sng" dirty="0">
              <a:solidFill>
                <a:schemeClr val="tx1"/>
              </a:solidFill>
              <a:effectLst/>
            </a:endParaRPr>
          </a:p>
        </p:txBody>
      </p:sp>
      <p:pic>
        <p:nvPicPr>
          <p:cNvPr id="6146" name="Picture 2" descr="http://www.audienceavenue.com/wp-content/uploads/crow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50200"/>
            <a:ext cx="5711825" cy="227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2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On Your Feet!</a:t>
            </a:r>
          </a:p>
        </p:txBody>
      </p:sp>
      <p:sp>
        <p:nvSpPr>
          <p:cNvPr id="3" name="Content Placeholder 2"/>
          <p:cNvSpPr>
            <a:spLocks noGrp="1"/>
          </p:cNvSpPr>
          <p:nvPr>
            <p:ph idx="1"/>
          </p:nvPr>
        </p:nvSpPr>
        <p:spPr/>
        <p:txBody>
          <a:bodyPr>
            <a:normAutofit lnSpcReduction="10000"/>
          </a:bodyPr>
          <a:lstStyle/>
          <a:p>
            <a:r>
              <a:rPr lang="en-US" dirty="0">
                <a:solidFill>
                  <a:schemeClr val="tx1"/>
                </a:solidFill>
                <a:effectLst/>
              </a:rPr>
              <a:t>You will now create a speech</a:t>
            </a:r>
          </a:p>
          <a:p>
            <a:endParaRPr lang="en-US" dirty="0">
              <a:solidFill>
                <a:schemeClr val="tx1"/>
              </a:solidFill>
              <a:effectLst/>
            </a:endParaRPr>
          </a:p>
          <a:p>
            <a:r>
              <a:rPr lang="en-US" dirty="0">
                <a:solidFill>
                  <a:schemeClr val="tx1"/>
                </a:solidFill>
                <a:effectLst/>
              </a:rPr>
              <a:t>Pick a topic you are PASSIONATE about – it can be anything!</a:t>
            </a:r>
          </a:p>
          <a:p>
            <a:endParaRPr lang="en-US" dirty="0">
              <a:solidFill>
                <a:schemeClr val="tx1"/>
              </a:solidFill>
              <a:effectLst/>
            </a:endParaRPr>
          </a:p>
          <a:p>
            <a:r>
              <a:rPr lang="en-US" dirty="0">
                <a:solidFill>
                  <a:schemeClr val="tx1"/>
                </a:solidFill>
                <a:effectLst/>
              </a:rPr>
              <a:t>2 minute long speech</a:t>
            </a:r>
          </a:p>
          <a:p>
            <a:endParaRPr lang="en-US" dirty="0">
              <a:solidFill>
                <a:schemeClr val="tx1"/>
              </a:solidFill>
              <a:effectLst/>
            </a:endParaRPr>
          </a:p>
          <a:p>
            <a:r>
              <a:rPr lang="en-US" dirty="0"/>
              <a:t>20</a:t>
            </a:r>
            <a:r>
              <a:rPr lang="en-US" dirty="0">
                <a:solidFill>
                  <a:schemeClr val="tx1"/>
                </a:solidFill>
                <a:effectLst/>
              </a:rPr>
              <a:t> minutes to prepare</a:t>
            </a:r>
          </a:p>
          <a:p>
            <a:endParaRPr lang="en-US" dirty="0">
              <a:solidFill>
                <a:schemeClr val="tx1"/>
              </a:solidFill>
              <a:effectLst/>
            </a:endParaRP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3337109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447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b="1" dirty="0"/>
          </a:p>
          <a:p>
            <a:pPr fontAlgn="auto">
              <a:spcAft>
                <a:spcPts val="0"/>
              </a:spcAft>
              <a:defRPr/>
            </a:pPr>
            <a:r>
              <a:rPr lang="en-US" b="1" dirty="0"/>
              <a:t>(or lack thereof)</a:t>
            </a:r>
          </a:p>
        </p:txBody>
      </p:sp>
      <p:sp>
        <p:nvSpPr>
          <p:cNvPr id="2050" name="Rectangle 2"/>
          <p:cNvSpPr>
            <a:spLocks noGrp="1" noChangeArrowheads="1"/>
          </p:cNvSpPr>
          <p:nvPr>
            <p:ph type="ctrTitle"/>
          </p:nvPr>
        </p:nvSpPr>
        <p:spPr>
          <a:xfrm>
            <a:off x="699655" y="1425575"/>
            <a:ext cx="7772400" cy="1470025"/>
          </a:xfrm>
        </p:spPr>
        <p:txBody>
          <a:bodyPr/>
          <a:lstStyle/>
          <a:p>
            <a:pPr eaLnBrk="1" hangingPunct="1">
              <a:defRPr/>
            </a:pPr>
            <a:r>
              <a:rPr lang="en-US" b="1" dirty="0">
                <a:solidFill>
                  <a:schemeClr val="tx1"/>
                </a:solidFill>
                <a:effectLst/>
              </a:rPr>
              <a:t>Motivation</a:t>
            </a:r>
            <a:br>
              <a:rPr lang="en-US" b="1" dirty="0">
                <a:solidFill>
                  <a:schemeClr val="tx1"/>
                </a:solidFill>
                <a:effectLst/>
              </a:rPr>
            </a:br>
            <a:endParaRPr lang="en-US" b="1" dirty="0">
              <a:solidFill>
                <a:schemeClr val="tx1"/>
              </a:solidFill>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05" y="3562350"/>
            <a:ext cx="6057900" cy="2762250"/>
          </a:xfrm>
          <a:prstGeom prst="rect">
            <a:avLst/>
          </a:prstGeom>
        </p:spPr>
      </p:pic>
    </p:spTree>
    <p:extLst>
      <p:ext uri="{BB962C8B-B14F-4D97-AF65-F5344CB8AC3E}">
        <p14:creationId xmlns:p14="http://schemas.microsoft.com/office/powerpoint/2010/main" val="33684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5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Leadership &amp; Motivation</a:t>
            </a:r>
          </a:p>
        </p:txBody>
      </p:sp>
      <p:sp>
        <p:nvSpPr>
          <p:cNvPr id="3" name="Content Placeholder 2"/>
          <p:cNvSpPr>
            <a:spLocks noGrp="1"/>
          </p:cNvSpPr>
          <p:nvPr>
            <p:ph idx="1"/>
          </p:nvPr>
        </p:nvSpPr>
        <p:spPr/>
        <p:txBody>
          <a:bodyPr/>
          <a:lstStyle/>
          <a:p>
            <a:r>
              <a:rPr lang="en-US" dirty="0">
                <a:solidFill>
                  <a:schemeClr val="tx1"/>
                </a:solidFill>
                <a:effectLst/>
              </a:rPr>
              <a:t>Motivation – a influence that creates enthusiasm and persistence to complete actions towards a goal.</a:t>
            </a:r>
          </a:p>
          <a:p>
            <a:r>
              <a:rPr lang="en-US" dirty="0">
                <a:solidFill>
                  <a:schemeClr val="tx1"/>
                </a:solidFill>
                <a:effectLst/>
              </a:rPr>
              <a:t>Leader’s Job – to channel the followers’ motivation towards accomplishing the team’s goals.</a:t>
            </a:r>
          </a:p>
        </p:txBody>
      </p:sp>
    </p:spTree>
    <p:extLst>
      <p:ext uri="{BB962C8B-B14F-4D97-AF65-F5344CB8AC3E}">
        <p14:creationId xmlns:p14="http://schemas.microsoft.com/office/powerpoint/2010/main" val="3282655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How do I motivate followers?</a:t>
            </a:r>
          </a:p>
        </p:txBody>
      </p:sp>
      <p:sp>
        <p:nvSpPr>
          <p:cNvPr id="3" name="Content Placeholder 2"/>
          <p:cNvSpPr>
            <a:spLocks noGrp="1"/>
          </p:cNvSpPr>
          <p:nvPr>
            <p:ph idx="1"/>
          </p:nvPr>
        </p:nvSpPr>
        <p:spPr/>
        <p:txBody>
          <a:bodyPr>
            <a:normAutofit lnSpcReduction="10000"/>
          </a:bodyPr>
          <a:lstStyle/>
          <a:p>
            <a:r>
              <a:rPr lang="en-US" dirty="0">
                <a:solidFill>
                  <a:schemeClr val="tx1"/>
                </a:solidFill>
                <a:effectLst/>
              </a:rPr>
              <a:t>Fulfilling needs is what motivates a person.</a:t>
            </a:r>
          </a:p>
          <a:p>
            <a:r>
              <a:rPr lang="en-US" dirty="0">
                <a:solidFill>
                  <a:schemeClr val="tx1"/>
                </a:solidFill>
                <a:effectLst/>
              </a:rPr>
              <a:t>You can motivate a person if you understand what their needs are.</a:t>
            </a:r>
          </a:p>
          <a:p>
            <a:r>
              <a:rPr lang="en-US" dirty="0">
                <a:solidFill>
                  <a:schemeClr val="tx1"/>
                </a:solidFill>
                <a:effectLst/>
              </a:rPr>
              <a:t>Common needs:</a:t>
            </a:r>
          </a:p>
          <a:p>
            <a:pPr lvl="1"/>
            <a:r>
              <a:rPr lang="en-US" dirty="0">
                <a:solidFill>
                  <a:schemeClr val="tx1"/>
                </a:solidFill>
                <a:effectLst/>
              </a:rPr>
              <a:t>Recognition</a:t>
            </a:r>
          </a:p>
          <a:p>
            <a:pPr lvl="1"/>
            <a:r>
              <a:rPr lang="en-US" dirty="0">
                <a:solidFill>
                  <a:schemeClr val="tx1"/>
                </a:solidFill>
                <a:effectLst/>
              </a:rPr>
              <a:t>Friends</a:t>
            </a:r>
          </a:p>
          <a:p>
            <a:pPr lvl="1"/>
            <a:r>
              <a:rPr lang="en-US" dirty="0">
                <a:solidFill>
                  <a:schemeClr val="tx1"/>
                </a:solidFill>
                <a:effectLst/>
              </a:rPr>
              <a:t>Achievement</a:t>
            </a:r>
          </a:p>
          <a:p>
            <a:pPr lvl="1"/>
            <a:r>
              <a:rPr lang="en-US" dirty="0">
                <a:solidFill>
                  <a:schemeClr val="tx1"/>
                </a:solidFill>
                <a:effectLst/>
              </a:rPr>
              <a:t>Opportunities</a:t>
            </a:r>
          </a:p>
          <a:p>
            <a:pPr lvl="1"/>
            <a:r>
              <a:rPr lang="en-US" dirty="0">
                <a:solidFill>
                  <a:schemeClr val="tx1"/>
                </a:solidFill>
                <a:effectLst/>
              </a:rPr>
              <a:t>Sense of belonging</a:t>
            </a:r>
          </a:p>
        </p:txBody>
      </p:sp>
      <p:pic>
        <p:nvPicPr>
          <p:cNvPr id="4" name="Picture 3" descr="C:\Users\BlueBlitz\Desktop\motivation_o_228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1"/>
            <a:ext cx="3886200" cy="315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92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Motivational Model</a:t>
            </a:r>
          </a:p>
        </p:txBody>
      </p:sp>
      <p:sp>
        <p:nvSpPr>
          <p:cNvPr id="3" name="Content Placeholder 2"/>
          <p:cNvSpPr>
            <a:spLocks noGrp="1"/>
          </p:cNvSpPr>
          <p:nvPr>
            <p:ph idx="1"/>
          </p:nvPr>
        </p:nvSpPr>
        <p:spPr/>
        <p:txBody>
          <a:bodyPr/>
          <a:lstStyle/>
          <a:p>
            <a:r>
              <a:rPr lang="en-US" dirty="0">
                <a:solidFill>
                  <a:schemeClr val="tx1"/>
                </a:solidFill>
                <a:effectLst/>
              </a:rPr>
              <a:t>Motivation Feedback Loop</a:t>
            </a:r>
          </a:p>
        </p:txBody>
      </p:sp>
      <p:sp>
        <p:nvSpPr>
          <p:cNvPr id="5" name="AutoShape 3"/>
          <p:cNvSpPr>
            <a:spLocks noChangeArrowheads="1"/>
          </p:cNvSpPr>
          <p:nvPr/>
        </p:nvSpPr>
        <p:spPr bwMode="auto">
          <a:xfrm>
            <a:off x="5448300" y="2362200"/>
            <a:ext cx="2819400" cy="2133600"/>
          </a:xfrm>
          <a:prstGeom prst="rightArrow">
            <a:avLst>
              <a:gd name="adj1" fmla="val 50889"/>
              <a:gd name="adj2" fmla="val 32632"/>
            </a:avLst>
          </a:prstGeom>
          <a:solidFill>
            <a:srgbClr val="6699FF"/>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6" name="AutoShape 4"/>
          <p:cNvSpPr>
            <a:spLocks noChangeArrowheads="1"/>
          </p:cNvSpPr>
          <p:nvPr/>
        </p:nvSpPr>
        <p:spPr bwMode="auto">
          <a:xfrm>
            <a:off x="3238500" y="2362200"/>
            <a:ext cx="2667000" cy="2133600"/>
          </a:xfrm>
          <a:prstGeom prst="rightArrow">
            <a:avLst>
              <a:gd name="adj1" fmla="val 50000"/>
              <a:gd name="adj2" fmla="val 31250"/>
            </a:avLst>
          </a:prstGeom>
          <a:solidFill>
            <a:schemeClr val="accent2"/>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7" name="AutoShape 5"/>
          <p:cNvSpPr>
            <a:spLocks noChangeArrowheads="1"/>
          </p:cNvSpPr>
          <p:nvPr/>
        </p:nvSpPr>
        <p:spPr bwMode="auto">
          <a:xfrm>
            <a:off x="876300" y="2362200"/>
            <a:ext cx="2743200" cy="2133600"/>
          </a:xfrm>
          <a:prstGeom prst="rightArrow">
            <a:avLst>
              <a:gd name="adj1" fmla="val 50000"/>
              <a:gd name="adj2" fmla="val 32143"/>
            </a:avLst>
          </a:prstGeom>
          <a:solidFill>
            <a:srgbClr val="00CC66"/>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8" name="Text Box 6"/>
          <p:cNvSpPr txBox="1">
            <a:spLocks noChangeArrowheads="1"/>
          </p:cNvSpPr>
          <p:nvPr/>
        </p:nvSpPr>
        <p:spPr bwMode="auto">
          <a:xfrm>
            <a:off x="1028700" y="2895600"/>
            <a:ext cx="2514600" cy="1069975"/>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Need</a:t>
            </a:r>
            <a:r>
              <a:rPr lang="en-US" sz="1600" dirty="0">
                <a:latin typeface="Arial" charset="0"/>
              </a:rPr>
              <a:t> creates desire to fulfill needs (money, friendship, recognition, achievement</a:t>
            </a:r>
          </a:p>
        </p:txBody>
      </p:sp>
      <p:sp>
        <p:nvSpPr>
          <p:cNvPr id="9" name="Text Box 7"/>
          <p:cNvSpPr txBox="1">
            <a:spLocks noChangeArrowheads="1"/>
          </p:cNvSpPr>
          <p:nvPr/>
        </p:nvSpPr>
        <p:spPr bwMode="auto">
          <a:xfrm>
            <a:off x="3695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Behavior</a:t>
            </a:r>
            <a:r>
              <a:rPr lang="en-US" sz="1600" dirty="0">
                <a:latin typeface="Arial" charset="0"/>
              </a:rPr>
              <a:t> results in actions to fulfill needs</a:t>
            </a:r>
          </a:p>
        </p:txBody>
      </p:sp>
      <p:sp>
        <p:nvSpPr>
          <p:cNvPr id="10" name="Text Box 8"/>
          <p:cNvSpPr txBox="1">
            <a:spLocks noChangeArrowheads="1"/>
          </p:cNvSpPr>
          <p:nvPr/>
        </p:nvSpPr>
        <p:spPr bwMode="auto">
          <a:xfrm>
            <a:off x="5981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Rewards</a:t>
            </a:r>
            <a:r>
              <a:rPr lang="en-US" sz="1600" b="1" dirty="0">
                <a:latin typeface="Arial" charset="0"/>
              </a:rPr>
              <a:t> </a:t>
            </a:r>
            <a:r>
              <a:rPr lang="en-US" sz="1600" dirty="0">
                <a:latin typeface="Arial" charset="0"/>
              </a:rPr>
              <a:t>satisfy needs: intrinsic or extrinsic rewards</a:t>
            </a:r>
          </a:p>
        </p:txBody>
      </p:sp>
      <p:sp>
        <p:nvSpPr>
          <p:cNvPr id="11" name="Line 9"/>
          <p:cNvSpPr>
            <a:spLocks noChangeShapeType="1"/>
          </p:cNvSpPr>
          <p:nvPr/>
        </p:nvSpPr>
        <p:spPr bwMode="auto">
          <a:xfrm>
            <a:off x="495300" y="4953000"/>
            <a:ext cx="80010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2" name="Line 10"/>
          <p:cNvSpPr>
            <a:spLocks noChangeShapeType="1"/>
          </p:cNvSpPr>
          <p:nvPr/>
        </p:nvSpPr>
        <p:spPr bwMode="auto">
          <a:xfrm flipV="1">
            <a:off x="495300" y="3505200"/>
            <a:ext cx="0" cy="14478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3" name="Line 11"/>
          <p:cNvSpPr>
            <a:spLocks noChangeShapeType="1"/>
          </p:cNvSpPr>
          <p:nvPr/>
        </p:nvSpPr>
        <p:spPr bwMode="auto">
          <a:xfrm>
            <a:off x="495300" y="3505200"/>
            <a:ext cx="381000" cy="0"/>
          </a:xfrm>
          <a:prstGeom prst="line">
            <a:avLst/>
          </a:prstGeom>
          <a:noFill/>
          <a:ln w="38100" cmpd="dbl">
            <a:solidFill>
              <a:schemeClr val="tx1"/>
            </a:solidFill>
            <a:round/>
            <a:headEnd/>
            <a:tailEnd type="triangle" w="med" len="me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4" name="Line 12"/>
          <p:cNvSpPr>
            <a:spLocks noChangeShapeType="1"/>
          </p:cNvSpPr>
          <p:nvPr/>
        </p:nvSpPr>
        <p:spPr bwMode="auto">
          <a:xfrm flipV="1">
            <a:off x="8496300" y="3429000"/>
            <a:ext cx="0" cy="15240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5" name="Line 13"/>
          <p:cNvSpPr>
            <a:spLocks noChangeShapeType="1"/>
          </p:cNvSpPr>
          <p:nvPr/>
        </p:nvSpPr>
        <p:spPr bwMode="auto">
          <a:xfrm flipH="1">
            <a:off x="8267700" y="3429000"/>
            <a:ext cx="2286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Tree>
    <p:extLst>
      <p:ext uri="{BB962C8B-B14F-4D97-AF65-F5344CB8AC3E}">
        <p14:creationId xmlns:p14="http://schemas.microsoft.com/office/powerpoint/2010/main" val="323781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US" altLang="en-US" dirty="0">
                <a:solidFill>
                  <a:schemeClr val="tx2"/>
                </a:solidFill>
                <a:effectLst>
                  <a:outerShdw blurRad="38100" dist="38100" dir="2700000" algn="tl">
                    <a:srgbClr val="000000">
                      <a:alpha val="43137"/>
                    </a:srgbClr>
                  </a:outerShdw>
                </a:effectLst>
              </a:rPr>
              <a:t>Effective Leadership</a:t>
            </a:r>
          </a:p>
        </p:txBody>
      </p:sp>
      <p:sp>
        <p:nvSpPr>
          <p:cNvPr id="107523" name="Rectangle 3"/>
          <p:cNvSpPr>
            <a:spLocks noGrp="1" noChangeArrowheads="1"/>
          </p:cNvSpPr>
          <p:nvPr>
            <p:ph idx="1"/>
          </p:nvPr>
        </p:nvSpPr>
        <p:spPr/>
        <p:txBody>
          <a:bodyPr/>
          <a:lstStyle/>
          <a:p>
            <a:pPr marL="609600" indent="-609600"/>
            <a:r>
              <a:rPr lang="en-US" altLang="en-US" dirty="0">
                <a:solidFill>
                  <a:schemeClr val="tx1"/>
                </a:solidFill>
                <a:effectLst/>
              </a:rPr>
              <a:t>Always invest in strengths</a:t>
            </a:r>
          </a:p>
          <a:p>
            <a:pPr marL="609600" indent="-609600"/>
            <a:r>
              <a:rPr lang="en-US" altLang="en-US" dirty="0">
                <a:solidFill>
                  <a:schemeClr val="tx1"/>
                </a:solidFill>
                <a:effectLst/>
              </a:rPr>
              <a:t>Surround yourself with the right people and then maximize your team </a:t>
            </a:r>
          </a:p>
          <a:p>
            <a:pPr marL="990600" lvl="1" indent="-533400"/>
            <a:r>
              <a:rPr lang="en-US" altLang="en-US" dirty="0">
                <a:solidFill>
                  <a:schemeClr val="tx1"/>
                </a:solidFill>
                <a:effectLst/>
              </a:rPr>
              <a:t>The best leaders are not well-rounded, but the best teams are.</a:t>
            </a:r>
          </a:p>
          <a:p>
            <a:pPr marL="609600" indent="-609600"/>
            <a:r>
              <a:rPr lang="en-US" altLang="en-US" dirty="0">
                <a:solidFill>
                  <a:schemeClr val="tx1"/>
                </a:solidFill>
                <a:effectLst/>
              </a:rPr>
              <a:t>Understand your followers’ needs</a:t>
            </a:r>
          </a:p>
        </p:txBody>
      </p:sp>
    </p:spTree>
    <p:extLst>
      <p:ext uri="{BB962C8B-B14F-4D97-AF65-F5344CB8AC3E}">
        <p14:creationId xmlns:p14="http://schemas.microsoft.com/office/powerpoint/2010/main" val="3142072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What motivates you?</a:t>
            </a:r>
          </a:p>
        </p:txBody>
      </p:sp>
      <p:sp>
        <p:nvSpPr>
          <p:cNvPr id="3" name="Content Placeholder 2"/>
          <p:cNvSpPr>
            <a:spLocks noGrp="1"/>
          </p:cNvSpPr>
          <p:nvPr>
            <p:ph idx="1"/>
          </p:nvPr>
        </p:nvSpPr>
        <p:spPr/>
        <p:txBody>
          <a:bodyPr/>
          <a:lstStyle/>
          <a:p>
            <a:r>
              <a:rPr lang="en-US" dirty="0">
                <a:solidFill>
                  <a:schemeClr val="tx1"/>
                </a:solidFill>
                <a:effectLst/>
              </a:rPr>
              <a:t>Write down three things that motivate you to do things on the robotics team.</a:t>
            </a:r>
          </a:p>
          <a:p>
            <a:r>
              <a:rPr lang="en-US" dirty="0">
                <a:solidFill>
                  <a:schemeClr val="tx1"/>
                </a:solidFill>
                <a:effectLst/>
              </a:rPr>
              <a:t>Be prepared to share those motivators with the group.</a:t>
            </a:r>
          </a:p>
          <a:p>
            <a:r>
              <a:rPr lang="en-US" dirty="0">
                <a:solidFill>
                  <a:schemeClr val="tx1"/>
                </a:solidFill>
                <a:effectLst/>
              </a:rPr>
              <a:t>Write two things that motivate others around you.</a:t>
            </a:r>
          </a:p>
        </p:txBody>
      </p:sp>
      <p:pic>
        <p:nvPicPr>
          <p:cNvPr id="4" name="Picture 3"/>
          <p:cNvPicPr>
            <a:picLocks noChangeAspect="1"/>
          </p:cNvPicPr>
          <p:nvPr/>
        </p:nvPicPr>
        <p:blipFill>
          <a:blip r:embed="rId2"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122080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Types of Motivation</a:t>
            </a:r>
          </a:p>
        </p:txBody>
      </p:sp>
      <p:sp>
        <p:nvSpPr>
          <p:cNvPr id="4" name="Text Placeholder 3"/>
          <p:cNvSpPr>
            <a:spLocks noGrp="1"/>
          </p:cNvSpPr>
          <p:nvPr>
            <p:ph type="body" idx="1"/>
          </p:nvPr>
        </p:nvSpPr>
        <p:spPr>
          <a:xfrm>
            <a:off x="457200" y="1276350"/>
            <a:ext cx="4040188" cy="639762"/>
          </a:xfrm>
        </p:spPr>
        <p:txBody>
          <a:bodyPr/>
          <a:lstStyle/>
          <a:p>
            <a:r>
              <a:rPr lang="en-US" dirty="0">
                <a:solidFill>
                  <a:schemeClr val="tx1"/>
                </a:solidFill>
                <a:effectLst/>
              </a:rPr>
              <a:t>Good Motivators</a:t>
            </a:r>
          </a:p>
        </p:txBody>
      </p:sp>
      <p:sp>
        <p:nvSpPr>
          <p:cNvPr id="5" name="Content Placeholder 4"/>
          <p:cNvSpPr>
            <a:spLocks noGrp="1"/>
          </p:cNvSpPr>
          <p:nvPr>
            <p:ph sz="half" idx="2"/>
          </p:nvPr>
        </p:nvSpPr>
        <p:spPr>
          <a:xfrm>
            <a:off x="457200" y="1916112"/>
            <a:ext cx="4040188" cy="3951288"/>
          </a:xfrm>
        </p:spPr>
        <p:txBody>
          <a:bodyPr>
            <a:normAutofit lnSpcReduction="10000"/>
          </a:bodyPr>
          <a:lstStyle/>
          <a:p>
            <a:r>
              <a:rPr lang="en-US" dirty="0">
                <a:solidFill>
                  <a:schemeClr val="tx1"/>
                </a:solidFill>
                <a:effectLst/>
              </a:rPr>
              <a:t>Achievement</a:t>
            </a:r>
          </a:p>
          <a:p>
            <a:r>
              <a:rPr lang="en-US" dirty="0">
                <a:solidFill>
                  <a:schemeClr val="tx1"/>
                </a:solidFill>
                <a:effectLst/>
              </a:rPr>
              <a:t>Empowerment</a:t>
            </a:r>
          </a:p>
          <a:p>
            <a:r>
              <a:rPr lang="en-US" dirty="0">
                <a:solidFill>
                  <a:schemeClr val="tx1"/>
                </a:solidFill>
                <a:effectLst/>
              </a:rPr>
              <a:t>Positive Incentives</a:t>
            </a:r>
          </a:p>
          <a:p>
            <a:r>
              <a:rPr lang="en-US" dirty="0">
                <a:solidFill>
                  <a:schemeClr val="tx1"/>
                </a:solidFill>
                <a:effectLst/>
              </a:rPr>
              <a:t>Recognition</a:t>
            </a:r>
          </a:p>
          <a:p>
            <a:r>
              <a:rPr lang="en-US" dirty="0">
                <a:solidFill>
                  <a:schemeClr val="tx1"/>
                </a:solidFill>
                <a:effectLst/>
              </a:rPr>
              <a:t>Good Feelings</a:t>
            </a:r>
          </a:p>
          <a:p>
            <a:r>
              <a:rPr lang="en-US" dirty="0">
                <a:solidFill>
                  <a:schemeClr val="tx1"/>
                </a:solidFill>
                <a:effectLst/>
              </a:rPr>
              <a:t>Sense of Belonging</a:t>
            </a:r>
          </a:p>
          <a:p>
            <a:r>
              <a:rPr lang="en-US" dirty="0">
                <a:solidFill>
                  <a:schemeClr val="tx1"/>
                </a:solidFill>
                <a:effectLst/>
              </a:rPr>
              <a:t>Development Opportunity</a:t>
            </a:r>
          </a:p>
          <a:p>
            <a:r>
              <a:rPr lang="en-US" dirty="0">
                <a:solidFill>
                  <a:schemeClr val="tx1"/>
                </a:solidFill>
                <a:effectLst/>
              </a:rPr>
              <a:t>Rewards</a:t>
            </a:r>
          </a:p>
          <a:p>
            <a:r>
              <a:rPr lang="en-US" dirty="0">
                <a:solidFill>
                  <a:schemeClr val="tx1"/>
                </a:solidFill>
                <a:effectLst/>
              </a:rPr>
              <a:t>Internal Fear (Anxiety)</a:t>
            </a:r>
          </a:p>
          <a:p>
            <a:endParaRPr lang="en-US" dirty="0">
              <a:solidFill>
                <a:schemeClr val="tx1"/>
              </a:solidFill>
              <a:effectLst/>
            </a:endParaRPr>
          </a:p>
        </p:txBody>
      </p:sp>
      <p:sp>
        <p:nvSpPr>
          <p:cNvPr id="6" name="Text Placeholder 5"/>
          <p:cNvSpPr>
            <a:spLocks noGrp="1"/>
          </p:cNvSpPr>
          <p:nvPr>
            <p:ph type="body" sz="quarter" idx="3"/>
          </p:nvPr>
        </p:nvSpPr>
        <p:spPr>
          <a:xfrm>
            <a:off x="4645025" y="1276350"/>
            <a:ext cx="4041775" cy="639762"/>
          </a:xfrm>
        </p:spPr>
        <p:txBody>
          <a:bodyPr/>
          <a:lstStyle/>
          <a:p>
            <a:r>
              <a:rPr lang="en-US" dirty="0">
                <a:solidFill>
                  <a:schemeClr val="tx1"/>
                </a:solidFill>
                <a:effectLst/>
              </a:rPr>
              <a:t>Bad Motivators</a:t>
            </a:r>
          </a:p>
        </p:txBody>
      </p:sp>
      <p:sp>
        <p:nvSpPr>
          <p:cNvPr id="7" name="Content Placeholder 6"/>
          <p:cNvSpPr>
            <a:spLocks noGrp="1"/>
          </p:cNvSpPr>
          <p:nvPr>
            <p:ph sz="quarter" idx="4"/>
          </p:nvPr>
        </p:nvSpPr>
        <p:spPr>
          <a:xfrm>
            <a:off x="4645025" y="1916112"/>
            <a:ext cx="4041775" cy="3951288"/>
          </a:xfrm>
        </p:spPr>
        <p:txBody>
          <a:bodyPr/>
          <a:lstStyle/>
          <a:p>
            <a:r>
              <a:rPr lang="en-US" dirty="0">
                <a:solidFill>
                  <a:schemeClr val="tx1"/>
                </a:solidFill>
                <a:effectLst/>
              </a:rPr>
              <a:t>External Fear</a:t>
            </a:r>
          </a:p>
          <a:p>
            <a:r>
              <a:rPr lang="en-US" dirty="0">
                <a:solidFill>
                  <a:schemeClr val="tx1"/>
                </a:solidFill>
                <a:effectLst/>
              </a:rPr>
              <a:t>Negative Incentives</a:t>
            </a:r>
          </a:p>
          <a:p>
            <a:r>
              <a:rPr lang="en-US" dirty="0">
                <a:solidFill>
                  <a:schemeClr val="tx1"/>
                </a:solidFill>
                <a:effectLst/>
              </a:rPr>
              <a:t>Loathing</a:t>
            </a:r>
          </a:p>
          <a:p>
            <a:r>
              <a:rPr lang="en-US" dirty="0">
                <a:solidFill>
                  <a:schemeClr val="tx1"/>
                </a:solidFill>
                <a:effectLst/>
              </a:rPr>
              <a:t>Internal Fear (Anxiety)</a:t>
            </a:r>
          </a:p>
          <a:p>
            <a:endParaRPr lang="en-US" dirty="0">
              <a:solidFill>
                <a:schemeClr val="tx1"/>
              </a:solidFill>
              <a:effectLst/>
            </a:endParaRPr>
          </a:p>
        </p:txBody>
      </p:sp>
      <p:sp>
        <p:nvSpPr>
          <p:cNvPr id="8" name="TextBox 7"/>
          <p:cNvSpPr txBox="1"/>
          <p:nvPr/>
        </p:nvSpPr>
        <p:spPr>
          <a:xfrm>
            <a:off x="276072" y="5657988"/>
            <a:ext cx="8737905" cy="707886"/>
          </a:xfrm>
          <a:prstGeom prst="rect">
            <a:avLst/>
          </a:prstGeom>
          <a:noFill/>
        </p:spPr>
        <p:txBody>
          <a:bodyPr wrap="none" rtlCol="0">
            <a:spAutoFit/>
          </a:bodyPr>
          <a:lstStyle/>
          <a:p>
            <a:r>
              <a:rPr lang="en-US" sz="2000" dirty="0">
                <a:solidFill>
                  <a:srgbClr val="FF0000"/>
                </a:solidFill>
              </a:rPr>
              <a:t>Good Motivators will inspire more involvement and continuous effort.</a:t>
            </a:r>
          </a:p>
          <a:p>
            <a:r>
              <a:rPr lang="en-US" sz="2000" dirty="0">
                <a:solidFill>
                  <a:srgbClr val="FF0000"/>
                </a:solidFill>
              </a:rPr>
              <a:t>Bad Motivators will create short term motivation and long term resentment.</a:t>
            </a:r>
          </a:p>
        </p:txBody>
      </p:sp>
    </p:spTree>
    <p:extLst>
      <p:ext uri="{BB962C8B-B14F-4D97-AF65-F5344CB8AC3E}">
        <p14:creationId xmlns:p14="http://schemas.microsoft.com/office/powerpoint/2010/main" val="3228519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Key Factors of Motivation</a:t>
            </a:r>
          </a:p>
        </p:txBody>
      </p:sp>
      <p:sp>
        <p:nvSpPr>
          <p:cNvPr id="7" name="Content Placeholder 6"/>
          <p:cNvSpPr>
            <a:spLocks noGrp="1"/>
          </p:cNvSpPr>
          <p:nvPr>
            <p:ph idx="1"/>
          </p:nvPr>
        </p:nvSpPr>
        <p:spPr/>
        <p:txBody>
          <a:bodyPr/>
          <a:lstStyle/>
          <a:p>
            <a:r>
              <a:rPr lang="en-US" dirty="0">
                <a:solidFill>
                  <a:schemeClr val="tx1"/>
                </a:solidFill>
                <a:effectLst/>
              </a:rPr>
              <a:t>Feedback</a:t>
            </a:r>
          </a:p>
          <a:p>
            <a:r>
              <a:rPr lang="en-US" dirty="0">
                <a:solidFill>
                  <a:schemeClr val="tx1"/>
                </a:solidFill>
                <a:effectLst/>
              </a:rPr>
              <a:t>Know the person you are trying to motivate</a:t>
            </a:r>
          </a:p>
          <a:p>
            <a:r>
              <a:rPr lang="en-US" dirty="0">
                <a:solidFill>
                  <a:schemeClr val="tx1"/>
                </a:solidFill>
                <a:effectLst/>
              </a:rPr>
              <a:t>Leadership Attitude and Motivation</a:t>
            </a:r>
          </a:p>
          <a:p>
            <a:r>
              <a:rPr lang="en-US" dirty="0">
                <a:solidFill>
                  <a:schemeClr val="tx1"/>
                </a:solidFill>
                <a:effectLst/>
              </a:rPr>
              <a:t>Delegate things that have a purpose</a:t>
            </a:r>
          </a:p>
          <a:p>
            <a:r>
              <a:rPr lang="en-US" dirty="0">
                <a:solidFill>
                  <a:schemeClr val="tx1"/>
                </a:solidFill>
                <a:effectLst/>
              </a:rPr>
              <a:t>Empowerment</a:t>
            </a:r>
          </a:p>
        </p:txBody>
      </p:sp>
    </p:spTree>
    <p:extLst>
      <p:ext uri="{BB962C8B-B14F-4D97-AF65-F5344CB8AC3E}">
        <p14:creationId xmlns:p14="http://schemas.microsoft.com/office/powerpoint/2010/main" val="1839631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Empowerment</a:t>
            </a:r>
          </a:p>
        </p:txBody>
      </p:sp>
      <p:sp>
        <p:nvSpPr>
          <p:cNvPr id="3" name="Content Placeholder 2"/>
          <p:cNvSpPr>
            <a:spLocks noGrp="1"/>
          </p:cNvSpPr>
          <p:nvPr>
            <p:ph idx="1"/>
          </p:nvPr>
        </p:nvSpPr>
        <p:spPr>
          <a:xfrm>
            <a:off x="457200" y="1219200"/>
            <a:ext cx="8229600" cy="5334000"/>
          </a:xfrm>
        </p:spPr>
        <p:txBody>
          <a:bodyPr/>
          <a:lstStyle/>
          <a:p>
            <a:r>
              <a:rPr lang="en-US" sz="2400" dirty="0">
                <a:solidFill>
                  <a:schemeClr val="tx1"/>
                </a:solidFill>
                <a:effectLst/>
              </a:rPr>
              <a:t>One of the most important ways to motivate people</a:t>
            </a:r>
          </a:p>
          <a:p>
            <a:r>
              <a:rPr lang="en-US" sz="2400" dirty="0">
                <a:solidFill>
                  <a:schemeClr val="tx1"/>
                </a:solidFill>
                <a:effectLst/>
              </a:rPr>
              <a:t>Power sharing</a:t>
            </a:r>
          </a:p>
          <a:p>
            <a:r>
              <a:rPr lang="en-US" sz="2400" dirty="0">
                <a:solidFill>
                  <a:schemeClr val="tx1"/>
                </a:solidFill>
                <a:effectLst/>
              </a:rPr>
              <a:t>Delegation of authority to followers</a:t>
            </a:r>
          </a:p>
          <a:p>
            <a:r>
              <a:rPr lang="en-US" sz="2400" dirty="0">
                <a:solidFill>
                  <a:schemeClr val="tx1"/>
                </a:solidFill>
                <a:effectLst/>
              </a:rPr>
              <a:t>Benefits of Empowerment</a:t>
            </a:r>
          </a:p>
          <a:p>
            <a:pPr lvl="1"/>
            <a:r>
              <a:rPr lang="en-US" sz="2400" dirty="0">
                <a:solidFill>
                  <a:schemeClr val="tx1"/>
                </a:solidFill>
                <a:effectLst/>
              </a:rPr>
              <a:t>May be a motivator for the individual</a:t>
            </a:r>
          </a:p>
          <a:p>
            <a:pPr lvl="1"/>
            <a:r>
              <a:rPr lang="en-US" sz="2400" dirty="0">
                <a:solidFill>
                  <a:schemeClr val="tx1"/>
                </a:solidFill>
                <a:effectLst/>
              </a:rPr>
              <a:t>Increases total power of the team</a:t>
            </a:r>
          </a:p>
          <a:p>
            <a:pPr lvl="1"/>
            <a:r>
              <a:rPr lang="en-US" sz="2400" dirty="0">
                <a:solidFill>
                  <a:schemeClr val="tx1"/>
                </a:solidFill>
                <a:effectLst/>
              </a:rPr>
              <a:t>Allows use of more people’s ideas and talents</a:t>
            </a:r>
          </a:p>
          <a:p>
            <a:pPr lvl="1"/>
            <a:r>
              <a:rPr lang="en-US" sz="2400" dirty="0">
                <a:solidFill>
                  <a:schemeClr val="tx1"/>
                </a:solidFill>
                <a:effectLst/>
              </a:rPr>
              <a:t>Leaders have more time for vision and strategy</a:t>
            </a:r>
          </a:p>
          <a:p>
            <a:pPr lvl="1"/>
            <a:r>
              <a:rPr lang="en-US" sz="2400" dirty="0">
                <a:solidFill>
                  <a:schemeClr val="tx1"/>
                </a:solidFill>
                <a:effectLst/>
              </a:rPr>
              <a:t>Leaders can focus on new tasks that they could not do before due to being overwhelmed</a:t>
            </a:r>
          </a:p>
          <a:p>
            <a:r>
              <a:rPr lang="en-US" sz="2400" dirty="0">
                <a:solidFill>
                  <a:schemeClr val="tx1"/>
                </a:solidFill>
                <a:effectLst/>
              </a:rPr>
              <a:t>One caution of empowerment</a:t>
            </a:r>
          </a:p>
          <a:p>
            <a:pPr lvl="1"/>
            <a:r>
              <a:rPr lang="en-US" sz="2400" dirty="0">
                <a:solidFill>
                  <a:schemeClr val="tx1"/>
                </a:solidFill>
                <a:effectLst/>
              </a:rPr>
              <a:t>You still need to monitor your followers and guide them.</a:t>
            </a:r>
          </a:p>
        </p:txBody>
      </p:sp>
    </p:spTree>
    <p:extLst>
      <p:ext uri="{BB962C8B-B14F-4D97-AF65-F5344CB8AC3E}">
        <p14:creationId xmlns:p14="http://schemas.microsoft.com/office/powerpoint/2010/main" val="1911599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0962" y="1676400"/>
            <a:ext cx="7772400" cy="1470025"/>
          </a:xfrm>
        </p:spPr>
        <p:txBody>
          <a:bodyPr/>
          <a:lstStyle/>
          <a:p>
            <a:r>
              <a:rPr lang="en-US" b="1" dirty="0">
                <a:solidFill>
                  <a:schemeClr val="tx1"/>
                </a:solidFill>
                <a:effectLst>
                  <a:outerShdw blurRad="38100" dist="38100" dir="2700000" algn="tl">
                    <a:srgbClr val="000000">
                      <a:alpha val="43137"/>
                    </a:srgbClr>
                  </a:outerShdw>
                </a:effectLst>
              </a:rPr>
              <a:t>Taking Action</a:t>
            </a:r>
          </a:p>
        </p:txBody>
      </p:sp>
      <p:pic>
        <p:nvPicPr>
          <p:cNvPr id="2050" name="Picture 2" descr="C:\Users\BlueBlitz\Google Drive\Leadership Bootcamp\Pictures\Take A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72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Thoughts regarding Taking Action</a:t>
            </a:r>
          </a:p>
        </p:txBody>
      </p:sp>
      <p:sp>
        <p:nvSpPr>
          <p:cNvPr id="6" name="Content Placeholder 5"/>
          <p:cNvSpPr>
            <a:spLocks noGrp="1"/>
          </p:cNvSpPr>
          <p:nvPr>
            <p:ph idx="1"/>
          </p:nvPr>
        </p:nvSpPr>
        <p:spPr>
          <a:xfrm>
            <a:off x="457200" y="1295400"/>
            <a:ext cx="8229600" cy="4495800"/>
          </a:xfrm>
        </p:spPr>
        <p:txBody>
          <a:bodyPr>
            <a:normAutofit fontScale="92500" lnSpcReduction="10000"/>
          </a:bodyPr>
          <a:lstStyle/>
          <a:p>
            <a:r>
              <a:rPr lang="en-US" sz="2800" dirty="0">
                <a:solidFill>
                  <a:schemeClr val="tx1"/>
                </a:solidFill>
                <a:effectLst/>
              </a:rPr>
              <a:t>It is not enough to know; you must also act.  Knowledge without action is powerless.</a:t>
            </a:r>
          </a:p>
          <a:p>
            <a:r>
              <a:rPr lang="en-US" sz="2800" dirty="0">
                <a:solidFill>
                  <a:schemeClr val="tx1"/>
                </a:solidFill>
                <a:effectLst/>
              </a:rPr>
              <a:t>“Whether you think that you can, or that you can't, you are usually right.” ~ Henry Ford</a:t>
            </a:r>
          </a:p>
          <a:p>
            <a:r>
              <a:rPr lang="en-US" sz="2800" dirty="0">
                <a:solidFill>
                  <a:schemeClr val="tx1"/>
                </a:solidFill>
                <a:effectLst/>
              </a:rPr>
              <a:t>“Habits are the key to success. Successful people form the habit of doing the things that others don’t like to do.  ~ Earl Nightingale</a:t>
            </a:r>
          </a:p>
          <a:p>
            <a:r>
              <a:rPr lang="en-US" sz="2800" dirty="0">
                <a:solidFill>
                  <a:schemeClr val="tx1"/>
                </a:solidFill>
                <a:effectLst/>
              </a:rPr>
              <a:t>Action is the foundational key to all success.   ~ Pablo Picasso</a:t>
            </a:r>
          </a:p>
          <a:p>
            <a:r>
              <a:rPr lang="en-US" sz="2800" dirty="0">
                <a:solidFill>
                  <a:schemeClr val="tx1"/>
                </a:solidFill>
                <a:effectLst/>
              </a:rPr>
              <a:t>An ounce of action is worth a ton of theory.    ~ Ralph Waldo Emerson</a:t>
            </a:r>
          </a:p>
        </p:txBody>
      </p:sp>
    </p:spTree>
    <p:extLst>
      <p:ext uri="{BB962C8B-B14F-4D97-AF65-F5344CB8AC3E}">
        <p14:creationId xmlns:p14="http://schemas.microsoft.com/office/powerpoint/2010/main" val="33493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Taking Action</a:t>
            </a:r>
          </a:p>
        </p:txBody>
      </p:sp>
      <p:sp>
        <p:nvSpPr>
          <p:cNvPr id="3" name="Content Placeholder 2"/>
          <p:cNvSpPr>
            <a:spLocks noGrp="1"/>
          </p:cNvSpPr>
          <p:nvPr>
            <p:ph idx="1"/>
          </p:nvPr>
        </p:nvSpPr>
        <p:spPr/>
        <p:txBody>
          <a:bodyPr/>
          <a:lstStyle/>
          <a:p>
            <a:r>
              <a:rPr lang="en-US" dirty="0">
                <a:solidFill>
                  <a:schemeClr val="tx1"/>
                </a:solidFill>
                <a:effectLst/>
              </a:rPr>
              <a:t>It is important to have vision and ideas, but it is equally important to act on those ideas.</a:t>
            </a:r>
          </a:p>
          <a:p>
            <a:r>
              <a:rPr lang="en-US" dirty="0">
                <a:solidFill>
                  <a:schemeClr val="tx1"/>
                </a:solidFill>
                <a:effectLst/>
              </a:rPr>
              <a:t>There are many factors why actions are not taken.</a:t>
            </a:r>
          </a:p>
          <a:p>
            <a:r>
              <a:rPr lang="en-US" dirty="0">
                <a:solidFill>
                  <a:schemeClr val="tx1"/>
                </a:solidFill>
                <a:effectLst/>
              </a:rPr>
              <a:t>Two major factors in not taking action are:</a:t>
            </a:r>
          </a:p>
          <a:p>
            <a:pPr lvl="1"/>
            <a:r>
              <a:rPr lang="en-US" dirty="0">
                <a:solidFill>
                  <a:schemeClr val="tx1"/>
                </a:solidFill>
                <a:effectLst/>
              </a:rPr>
              <a:t>Priority</a:t>
            </a:r>
          </a:p>
          <a:p>
            <a:pPr lvl="1"/>
            <a:r>
              <a:rPr lang="en-US" dirty="0">
                <a:solidFill>
                  <a:schemeClr val="tx1"/>
                </a:solidFill>
                <a:effectLst/>
              </a:rPr>
              <a:t>Procrastination</a:t>
            </a:r>
          </a:p>
        </p:txBody>
      </p:sp>
    </p:spTree>
    <p:extLst>
      <p:ext uri="{BB962C8B-B14F-4D97-AF65-F5344CB8AC3E}">
        <p14:creationId xmlns:p14="http://schemas.microsoft.com/office/powerpoint/2010/main" val="134676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Setting Priorities</a:t>
            </a:r>
          </a:p>
        </p:txBody>
      </p:sp>
      <p:sp>
        <p:nvSpPr>
          <p:cNvPr id="3" name="Content Placeholder 2"/>
          <p:cNvSpPr>
            <a:spLocks noGrp="1"/>
          </p:cNvSpPr>
          <p:nvPr>
            <p:ph idx="1"/>
          </p:nvPr>
        </p:nvSpPr>
        <p:spPr/>
        <p:txBody>
          <a:bodyPr/>
          <a:lstStyle/>
          <a:p>
            <a:r>
              <a:rPr lang="en-US" dirty="0">
                <a:solidFill>
                  <a:schemeClr val="tx1"/>
                </a:solidFill>
                <a:effectLst/>
              </a:rPr>
              <a:t>What you want/have to do you will prioritize higher than other tasks.</a:t>
            </a:r>
          </a:p>
          <a:p>
            <a:r>
              <a:rPr lang="en-US" dirty="0">
                <a:solidFill>
                  <a:schemeClr val="tx1"/>
                </a:solidFill>
                <a:effectLst/>
              </a:rPr>
              <a:t>Make sure you prioritize the tasks you have to get done over less important tasks.</a:t>
            </a:r>
          </a:p>
        </p:txBody>
      </p:sp>
      <p:pic>
        <p:nvPicPr>
          <p:cNvPr id="1027" name="Picture 3" descr="C:\Users\BlueBlitz\Google Drive\Leadership Bootcamp\Pictures\Priorit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35" y="3948547"/>
            <a:ext cx="4156365" cy="277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34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Procrastination</a:t>
            </a:r>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sz="2600" dirty="0">
                <a:solidFill>
                  <a:schemeClr val="tx1"/>
                </a:solidFill>
                <a:effectLst/>
              </a:rPr>
              <a:t>Why do people do it?</a:t>
            </a:r>
          </a:p>
          <a:p>
            <a:pPr lvl="1"/>
            <a:r>
              <a:rPr lang="en-US" sz="2600" dirty="0">
                <a:solidFill>
                  <a:schemeClr val="tx1"/>
                </a:solidFill>
                <a:effectLst/>
              </a:rPr>
              <a:t>When the task is unpleasant/difficult.</a:t>
            </a:r>
          </a:p>
          <a:p>
            <a:pPr lvl="1"/>
            <a:r>
              <a:rPr lang="en-US" sz="2600" dirty="0">
                <a:solidFill>
                  <a:schemeClr val="tx1"/>
                </a:solidFill>
                <a:effectLst/>
              </a:rPr>
              <a:t>When the tasks are not prioritized.</a:t>
            </a:r>
          </a:p>
          <a:p>
            <a:pPr lvl="1"/>
            <a:r>
              <a:rPr lang="en-US" sz="2600" dirty="0">
                <a:solidFill>
                  <a:schemeClr val="tx1"/>
                </a:solidFill>
                <a:effectLst/>
              </a:rPr>
              <a:t>When the task involves tough decisions.</a:t>
            </a:r>
          </a:p>
          <a:p>
            <a:r>
              <a:rPr lang="en-US" sz="2600" dirty="0">
                <a:solidFill>
                  <a:schemeClr val="tx1"/>
                </a:solidFill>
                <a:effectLst/>
              </a:rPr>
              <a:t>Putting things off does not make it disappear.</a:t>
            </a:r>
          </a:p>
          <a:p>
            <a:r>
              <a:rPr lang="en-US" sz="2600" dirty="0">
                <a:solidFill>
                  <a:schemeClr val="tx1"/>
                </a:solidFill>
                <a:effectLst/>
              </a:rPr>
              <a:t>It is better to address the task as soon as you can.</a:t>
            </a:r>
          </a:p>
          <a:p>
            <a:r>
              <a:rPr lang="en-US" sz="2600" dirty="0">
                <a:solidFill>
                  <a:schemeClr val="tx1"/>
                </a:solidFill>
                <a:effectLst/>
              </a:rPr>
              <a:t>Don’t defend your procrastination habit.  If you defend, deny, or rationalize it then you will not improve.</a:t>
            </a:r>
          </a:p>
          <a:p>
            <a:pPr lvl="1"/>
            <a:r>
              <a:rPr lang="en-US" sz="2200" dirty="0">
                <a:solidFill>
                  <a:schemeClr val="tx1"/>
                </a:solidFill>
                <a:effectLst/>
              </a:rPr>
              <a:t>Example: “Well, I am not really in the mood to do that right now” or “ I can always do it later”</a:t>
            </a:r>
          </a:p>
          <a:p>
            <a:r>
              <a:rPr lang="en-US" sz="2600" dirty="0">
                <a:solidFill>
                  <a:schemeClr val="tx1"/>
                </a:solidFill>
                <a:effectLst/>
              </a:rPr>
              <a:t>Make sure you accept the fact you are procrastinating and take action.</a:t>
            </a:r>
          </a:p>
        </p:txBody>
      </p:sp>
      <p:pic>
        <p:nvPicPr>
          <p:cNvPr id="4" name="Picture 2" descr="C:\Users\BlueBlitz\Google Drive\Leadership Bootcamp\Pictures\ahh-procrast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819400" cy="197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Tips for handling Procrastination</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effectLst/>
              </a:rPr>
              <a:t>Do the toughest tasks first.</a:t>
            </a:r>
          </a:p>
          <a:p>
            <a:r>
              <a:rPr lang="en-US" dirty="0">
                <a:solidFill>
                  <a:schemeClr val="tx1"/>
                </a:solidFill>
                <a:effectLst/>
              </a:rPr>
              <a:t>Break big tasks into smaller ones.</a:t>
            </a:r>
          </a:p>
          <a:p>
            <a:r>
              <a:rPr lang="en-US" dirty="0">
                <a:solidFill>
                  <a:schemeClr val="tx1"/>
                </a:solidFill>
                <a:effectLst/>
              </a:rPr>
              <a:t>Don’t worry about it being perfect just try to complete it.</a:t>
            </a:r>
          </a:p>
          <a:p>
            <a:r>
              <a:rPr lang="en-US" dirty="0">
                <a:solidFill>
                  <a:schemeClr val="tx1"/>
                </a:solidFill>
                <a:effectLst/>
              </a:rPr>
              <a:t>Don’t wait for the right mood.  Just push yourself to start.</a:t>
            </a:r>
          </a:p>
          <a:p>
            <a:r>
              <a:rPr lang="en-US" dirty="0">
                <a:solidFill>
                  <a:schemeClr val="tx1"/>
                </a:solidFill>
                <a:effectLst/>
              </a:rPr>
              <a:t>Stick to deadlines.</a:t>
            </a:r>
          </a:p>
          <a:p>
            <a:r>
              <a:rPr lang="en-US" dirty="0">
                <a:solidFill>
                  <a:schemeClr val="tx1"/>
                </a:solidFill>
                <a:effectLst/>
              </a:rPr>
              <a:t>Promise yourself a reward if you complete the task.  Example: Video Games, TV, etc.</a:t>
            </a:r>
          </a:p>
        </p:txBody>
      </p:sp>
    </p:spTree>
    <p:extLst>
      <p:ext uri="{BB962C8B-B14F-4D97-AF65-F5344CB8AC3E}">
        <p14:creationId xmlns:p14="http://schemas.microsoft.com/office/powerpoint/2010/main" val="6759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457200"/>
            <a:ext cx="8228013" cy="771525"/>
          </a:xfrm>
        </p:spPr>
        <p:txBody>
          <a:bodyPr wrap="square" anchor="ctr">
            <a:spAutoFit/>
          </a:bodyPr>
          <a:lstStyle>
            <a:defPPr lvl="0">
              <a:buNone/>
            </a:defPPr>
            <a:lvl1pPr lvl="0">
              <a:buNone/>
            </a:lvl1pPr>
          </a:lstStyle>
          <a:p>
            <a:pPr lvl="0"/>
            <a:r>
              <a:rPr lang="en-US" dirty="0">
                <a:solidFill>
                  <a:schemeClr val="tx2"/>
                </a:solidFill>
                <a:effectLst>
                  <a:outerShdw blurRad="38100" dist="38100" dir="2700000" algn="tl">
                    <a:srgbClr val="000000">
                      <a:alpha val="43137"/>
                    </a:srgbClr>
                  </a:outerShdw>
                </a:effectLst>
                <a:latin typeface="+mn-lt"/>
              </a:rPr>
              <a:t>Know Yourself</a:t>
            </a:r>
          </a:p>
        </p:txBody>
      </p:sp>
      <p:sp>
        <p:nvSpPr>
          <p:cNvPr id="3" name="Text Placeholder 2"/>
          <p:cNvSpPr txBox="1">
            <a:spLocks noGrp="1"/>
          </p:cNvSpPr>
          <p:nvPr>
            <p:ph type="body" idx="4294967295"/>
          </p:nvPr>
        </p:nvSpPr>
        <p:spPr>
          <a:xfrm>
            <a:off x="298587" y="1242836"/>
            <a:ext cx="8228013" cy="1528624"/>
          </a:xfrm>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buClr>
                <a:srgbClr val="000000"/>
              </a:buClr>
              <a:buSzPct val="45000"/>
              <a:buFont typeface="Wingdings" pitchFamily="2"/>
              <a:buChar char=""/>
            </a:pPr>
            <a:r>
              <a:rPr lang="en-US" dirty="0">
                <a:solidFill>
                  <a:schemeClr val="tx1"/>
                </a:solidFill>
                <a:effectLst/>
                <a:latin typeface="+mn-lt"/>
              </a:rPr>
              <a:t>Strengths Finder Test!</a:t>
            </a:r>
          </a:p>
          <a:p>
            <a:pPr marL="0" lvl="0" indent="0">
              <a:buClr>
                <a:srgbClr val="000000"/>
              </a:buClr>
              <a:buSzPct val="45000"/>
            </a:pPr>
            <a:endParaRPr lang="en-US" sz="1600" dirty="0">
              <a:solidFill>
                <a:schemeClr val="tx1"/>
              </a:solidFill>
              <a:effectLst/>
              <a:latin typeface="+mn-lt"/>
            </a:endParaRPr>
          </a:p>
          <a:p>
            <a:pPr marL="0" lvl="0" indent="0">
              <a:buClr>
                <a:srgbClr val="000000"/>
              </a:buClr>
              <a:buSzPct val="45000"/>
            </a:pPr>
            <a:endParaRPr lang="en-US" dirty="0">
              <a:solidFill>
                <a:schemeClr val="tx1"/>
              </a:solidFill>
              <a:effectLst/>
              <a:latin typeface="+mn-lt"/>
            </a:endParaRP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7024533" y="185857"/>
            <a:ext cx="1820880" cy="1493640"/>
          </a:xfrm>
          <a:prstGeom prst="rect">
            <a:avLst/>
          </a:prstGeom>
          <a:noFill/>
          <a:ln>
            <a:noFill/>
          </a:ln>
        </p:spPr>
      </p:pic>
      <p:pic>
        <p:nvPicPr>
          <p:cNvPr id="6" name="Picture 5" descr="https://encrypted-tbn1.gstatic.com/images?q=tbn:ANd9GcTnMA3dC4QjY-omwR-dQvJ2uV8RGvy9W-jVsmqiaJJ_RqSCDJGx"/>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03560"/>
            <a:ext cx="2509058" cy="2667000"/>
          </a:xfrm>
          <a:prstGeom prst="rect">
            <a:avLst/>
          </a:prstGeom>
          <a:noFill/>
          <a:ln>
            <a:noFill/>
          </a:ln>
        </p:spPr>
      </p:pic>
      <p:pic>
        <p:nvPicPr>
          <p:cNvPr id="7" name="Picture 6">
            <a:extLst>
              <a:ext uri="{FF2B5EF4-FFF2-40B4-BE49-F238E27FC236}">
                <a16:creationId xmlns:a16="http://schemas.microsoft.com/office/drawing/2014/main" id="{D641DA8D-1EC4-E07C-4748-72033398DE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658" y="1950840"/>
            <a:ext cx="4901516" cy="4901516"/>
          </a:xfrm>
          <a:prstGeom prst="rect">
            <a:avLst/>
          </a:prstGeom>
        </p:spPr>
      </p:pic>
    </p:spTree>
    <p:extLst>
      <p:ext uri="{BB962C8B-B14F-4D97-AF65-F5344CB8AC3E}">
        <p14:creationId xmlns:p14="http://schemas.microsoft.com/office/powerpoint/2010/main" val="27341042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a:solidFill>
                  <a:schemeClr val="tx1"/>
                </a:solidFill>
                <a:effectLst/>
                <a:latin typeface="Comic Sans MS" panose="030F0702030302020204" pitchFamily="66" charset="0"/>
                <a:cs typeface="IrisUPC" panose="020B0604020202020204" pitchFamily="34" charset="-34"/>
              </a:rPr>
              <a:t>ACTIVITY!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2917825"/>
            <a:ext cx="4800600" cy="3600450"/>
          </a:xfrm>
          <a:prstGeom prst="rect">
            <a:avLst/>
          </a:prstGeom>
        </p:spPr>
      </p:pic>
    </p:spTree>
    <p:extLst>
      <p:ext uri="{BB962C8B-B14F-4D97-AF65-F5344CB8AC3E}">
        <p14:creationId xmlns:p14="http://schemas.microsoft.com/office/powerpoint/2010/main" val="3005936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2"/>
                </a:solidFill>
                <a:effectLst>
                  <a:outerShdw blurRad="38100" dist="38100" dir="2700000" algn="tl">
                    <a:srgbClr val="000000">
                      <a:alpha val="43137"/>
                    </a:srgbClr>
                  </a:outerShdw>
                </a:effectLst>
              </a:rPr>
              <a:t>Take Home Messages</a:t>
            </a:r>
          </a:p>
        </p:txBody>
      </p:sp>
      <p:sp>
        <p:nvSpPr>
          <p:cNvPr id="3" name="Content Placeholder 2"/>
          <p:cNvSpPr>
            <a:spLocks noGrp="1"/>
          </p:cNvSpPr>
          <p:nvPr>
            <p:ph idx="1"/>
          </p:nvPr>
        </p:nvSpPr>
        <p:spPr>
          <a:xfrm>
            <a:off x="457200" y="1600200"/>
            <a:ext cx="8229600" cy="5029200"/>
          </a:xfrm>
        </p:spPr>
        <p:txBody>
          <a:bodyPr/>
          <a:lstStyle/>
          <a:p>
            <a:r>
              <a:rPr lang="en-US" sz="2400" dirty="0">
                <a:solidFill>
                  <a:schemeClr val="tx1"/>
                </a:solidFill>
                <a:effectLst/>
              </a:rPr>
              <a:t>Understand your strengths</a:t>
            </a:r>
          </a:p>
          <a:p>
            <a:r>
              <a:rPr lang="en-US" sz="2400" dirty="0">
                <a:solidFill>
                  <a:schemeClr val="tx1"/>
                </a:solidFill>
                <a:effectLst/>
              </a:rPr>
              <a:t>Maximize your team’s strengths</a:t>
            </a:r>
          </a:p>
          <a:p>
            <a:r>
              <a:rPr lang="en-US" sz="2400" dirty="0">
                <a:solidFill>
                  <a:schemeClr val="tx1"/>
                </a:solidFill>
                <a:effectLst/>
              </a:rPr>
              <a:t>Have Confidence</a:t>
            </a:r>
          </a:p>
          <a:p>
            <a:r>
              <a:rPr lang="en-US" sz="2400" dirty="0">
                <a:solidFill>
                  <a:schemeClr val="tx1"/>
                </a:solidFill>
                <a:effectLst/>
              </a:rPr>
              <a:t>Drive towards excellence in everything you do</a:t>
            </a:r>
          </a:p>
          <a:p>
            <a:r>
              <a:rPr lang="en-US" sz="2400" dirty="0">
                <a:solidFill>
                  <a:schemeClr val="tx1"/>
                </a:solidFill>
                <a:effectLst/>
              </a:rPr>
              <a:t>Improve and maintain your relationships</a:t>
            </a:r>
          </a:p>
          <a:p>
            <a:r>
              <a:rPr lang="en-US" sz="2400" dirty="0">
                <a:solidFill>
                  <a:schemeClr val="tx1"/>
                </a:solidFill>
                <a:effectLst/>
              </a:rPr>
              <a:t>Practice empathy when listening to others</a:t>
            </a:r>
          </a:p>
          <a:p>
            <a:r>
              <a:rPr lang="en-US" sz="2400" dirty="0">
                <a:solidFill>
                  <a:schemeClr val="tx1"/>
                </a:solidFill>
                <a:effectLst/>
              </a:rPr>
              <a:t>Strive for continuous improvement</a:t>
            </a:r>
          </a:p>
          <a:p>
            <a:pPr lvl="1"/>
            <a:r>
              <a:rPr lang="en-US" sz="2400" dirty="0">
                <a:solidFill>
                  <a:schemeClr val="tx1"/>
                </a:solidFill>
                <a:effectLst/>
              </a:rPr>
              <a:t>Balanced Self Renewal (physical, social, mental, spiritual)</a:t>
            </a:r>
          </a:p>
          <a:p>
            <a:r>
              <a:rPr lang="en-US" sz="2400" dirty="0">
                <a:solidFill>
                  <a:schemeClr val="tx1"/>
                </a:solidFill>
                <a:effectLst/>
              </a:rPr>
              <a:t>Practice your presentation skills</a:t>
            </a:r>
          </a:p>
          <a:p>
            <a:r>
              <a:rPr lang="en-US" sz="2400" dirty="0">
                <a:solidFill>
                  <a:schemeClr val="tx1"/>
                </a:solidFill>
                <a:effectLst/>
              </a:rPr>
              <a:t>Inspire and motivate others</a:t>
            </a:r>
          </a:p>
          <a:p>
            <a:r>
              <a:rPr lang="en-US" sz="2400">
                <a:solidFill>
                  <a:schemeClr val="tx1"/>
                </a:solidFill>
                <a:effectLst/>
              </a:rPr>
              <a:t>Don’t procrastinate!</a:t>
            </a:r>
            <a:endParaRPr lang="en-US" sz="2400" dirty="0">
              <a:solidFill>
                <a:schemeClr val="tx1"/>
              </a:solidFill>
              <a:effectLst/>
            </a:endParaRPr>
          </a:p>
        </p:txBody>
      </p:sp>
    </p:spTree>
    <p:extLst>
      <p:ext uri="{BB962C8B-B14F-4D97-AF65-F5344CB8AC3E}">
        <p14:creationId xmlns:p14="http://schemas.microsoft.com/office/powerpoint/2010/main" val="71171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ubTitle" idx="1"/>
          </p:nvPr>
        </p:nvSpPr>
        <p:spPr>
          <a:xfrm>
            <a:off x="1371600" y="4426575"/>
            <a:ext cx="6400799" cy="1752600"/>
          </a:xfrm>
          <a:prstGeom prst="rect">
            <a:avLst/>
          </a:prstGeom>
        </p:spPr>
        <p:txBody>
          <a:bodyPr lIns="91425" tIns="91425" rIns="91425" bIns="91425" anchor="t" anchorCtr="0">
            <a:noAutofit/>
          </a:bodyPr>
          <a:lstStyle/>
          <a:p>
            <a:pPr lvl="0" rtl="0">
              <a:spcBef>
                <a:spcPts val="0"/>
              </a:spcBef>
              <a:buNone/>
            </a:pPr>
            <a:endParaRPr lang="en-US" sz="2000" dirty="0">
              <a:solidFill>
                <a:schemeClr val="tx1"/>
              </a:solidFill>
            </a:endParaRPr>
          </a:p>
          <a:p>
            <a:pPr lvl="0" rtl="0">
              <a:spcBef>
                <a:spcPts val="0"/>
              </a:spcBef>
              <a:buNone/>
            </a:pPr>
            <a:r>
              <a:rPr lang="en-US" sz="2000" dirty="0">
                <a:solidFill>
                  <a:schemeClr val="tx1"/>
                </a:solidFill>
              </a:rPr>
              <a:t>larrylewis1511@gmail.com</a:t>
            </a:r>
          </a:p>
          <a:p>
            <a:pPr>
              <a:spcBef>
                <a:spcPts val="0"/>
              </a:spcBef>
              <a:buNone/>
            </a:pPr>
            <a:r>
              <a:rPr lang="en-US" sz="2000" dirty="0">
                <a:solidFill>
                  <a:schemeClr val="tx1"/>
                </a:solidFill>
              </a:rPr>
              <a:t>http://penfieldrobotics.com/team/Leadership</a:t>
            </a:r>
          </a:p>
        </p:txBody>
      </p:sp>
      <p:pic>
        <p:nvPicPr>
          <p:cNvPr id="183" name="Shape 183"/>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2258100" y="607925"/>
            <a:ext cx="4627800" cy="3882599"/>
          </a:xfrm>
          <a:prstGeom prst="rect">
            <a:avLst/>
          </a:prstGeom>
          <a:noFill/>
          <a:ln>
            <a:noFill/>
          </a:ln>
        </p:spPr>
      </p:pic>
    </p:spTree>
    <p:extLst>
      <p:ext uri="{BB962C8B-B14F-4D97-AF65-F5344CB8AC3E}">
        <p14:creationId xmlns:p14="http://schemas.microsoft.com/office/powerpoint/2010/main" val="79792733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blurRad="38100" dist="38100" dir="2700000" algn="tl">
                    <a:srgbClr val="000000">
                      <a:alpha val="43137"/>
                    </a:srgbClr>
                  </a:outerShdw>
                </a:effectLst>
                <a:latin typeface="+mj-lt"/>
                <a:ea typeface="Arial Unicode MS" pitchFamily="2"/>
                <a:cs typeface="Tahoma" pitchFamily="2"/>
              </a:rPr>
              <a:t>Maximize Your Team</a:t>
            </a:r>
          </a:p>
        </p:txBody>
      </p:sp>
      <p:sp>
        <p:nvSpPr>
          <p:cNvPr id="3" name="Freeform 2"/>
          <p:cNvSpPr/>
          <p:nvPr/>
        </p:nvSpPr>
        <p:spPr>
          <a:xfrm>
            <a:off x="457200" y="1371598"/>
            <a:ext cx="8229600" cy="48006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Organize based on the individual’s strengths and how they can maximize the rest of the group’s strengths</a:t>
            </a:r>
          </a:p>
          <a:p>
            <a:pPr marR="0" lvl="0" rtl="0" hangingPunct="1">
              <a:spcBef>
                <a:spcPts val="697"/>
              </a:spcBef>
              <a:spcAft>
                <a:spcPts val="0"/>
              </a:spcAft>
              <a:buClr>
                <a:srgbClr val="FFCC00"/>
              </a:buClr>
              <a:buSzPct val="70000"/>
              <a:tabLst/>
            </a:pPr>
            <a:endParaRPr lang="en-US" dirty="0">
              <a:effectLst>
                <a:outerShdw dist="17961" dir="2700000">
                  <a:scrgbClr r="0" g="0" b="0"/>
                </a:outerShdw>
              </a:effectLst>
              <a:latin typeface="+mn-lt"/>
              <a:ea typeface="Arial Unicode MS" pitchFamily="2"/>
              <a:cs typeface="Tahoma" pitchFamily="2"/>
            </a:endParaRPr>
          </a:p>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Four distinct domains of leadership strength:</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Executing</a:t>
            </a:r>
            <a:r>
              <a:rPr lang="en-US" sz="2400" b="0" i="0" u="none" strike="noStrike" baseline="0" dirty="0">
                <a:latin typeface="+mn-lt"/>
                <a:ea typeface="Lucida Sans Unicode" pitchFamily="2"/>
                <a:cs typeface="Lucida Sans Unicode" pitchFamily="2"/>
              </a:rPr>
              <a:t>: know how to make things happen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Influencing</a:t>
            </a:r>
            <a:r>
              <a:rPr lang="en-US" sz="2400" b="0" i="0" u="none" strike="noStrike" baseline="0" dirty="0">
                <a:latin typeface="+mn-lt"/>
                <a:ea typeface="Lucida Sans Unicode" pitchFamily="2"/>
                <a:cs typeface="Lucida Sans Unicode" pitchFamily="2"/>
              </a:rPr>
              <a:t>: help their team reach a broader audience; selling the team’s ideas inside and outside the organization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Relationship Building</a:t>
            </a:r>
            <a:r>
              <a:rPr lang="en-US" sz="2400" b="0" i="0" u="none" strike="noStrike" baseline="0" dirty="0">
                <a:latin typeface="+mn-lt"/>
                <a:ea typeface="Lucida Sans Unicode" pitchFamily="2"/>
                <a:cs typeface="Lucida Sans Unicode" pitchFamily="2"/>
              </a:rPr>
              <a:t>: hold the team together</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Strategic Thinking</a:t>
            </a:r>
            <a:r>
              <a:rPr lang="en-US" sz="2400" b="0" i="0" u="none" strike="noStrike" baseline="0" dirty="0">
                <a:latin typeface="+mn-lt"/>
                <a:ea typeface="Lucida Sans Unicode" pitchFamily="2"/>
                <a:cs typeface="Lucida Sans Unicode" pitchFamily="2"/>
              </a:rPr>
              <a:t>: keep everyone focused on </a:t>
            </a:r>
            <a:r>
              <a:rPr lang="en-US" sz="2400" b="0" i="1" u="none" strike="noStrike" baseline="0" dirty="0">
                <a:latin typeface="+mn-lt"/>
                <a:ea typeface="Lucida Sans Unicode" pitchFamily="2"/>
                <a:cs typeface="Lucida Sans Unicode" pitchFamily="2"/>
              </a:rPr>
              <a:t>what could be</a:t>
            </a:r>
            <a:r>
              <a:rPr lang="en-US" sz="2400" b="0" i="0" u="none" strike="noStrike" baseline="0" dirty="0">
                <a:latin typeface="+mn-lt"/>
                <a:ea typeface="Lucida Sans Unicode" pitchFamily="2"/>
                <a:cs typeface="Lucida Sans Unicode" pitchFamily="2"/>
              </a:rPr>
              <a:t>; help the team make better decisions</a:t>
            </a:r>
          </a:p>
        </p:txBody>
      </p:sp>
    </p:spTree>
    <p:extLst>
      <p:ext uri="{BB962C8B-B14F-4D97-AF65-F5344CB8AC3E}">
        <p14:creationId xmlns:p14="http://schemas.microsoft.com/office/powerpoint/2010/main" val="412661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lvl="0" algn="ctr"/>
            <a:r>
              <a:rPr lang="en-US" sz="4400" dirty="0">
                <a:solidFill>
                  <a:schemeClr val="tx2"/>
                </a:solidFill>
                <a:effectLst>
                  <a:outerShdw blurRad="38100" dist="38100" dir="2700000" algn="tl">
                    <a:srgbClr val="000000">
                      <a:alpha val="43137"/>
                    </a:srgbClr>
                  </a:outerShdw>
                </a:effectLst>
                <a:ea typeface="Arial Unicode MS" pitchFamily="2"/>
                <a:cs typeface="Tahoma" pitchFamily="2"/>
              </a:rPr>
              <a:t>Maximize Your Team (cont.)</a:t>
            </a:r>
          </a:p>
        </p:txBody>
      </p:sp>
      <p:sp>
        <p:nvSpPr>
          <p:cNvPr id="3" name="Freeform 2"/>
          <p:cNvSpPr/>
          <p:nvPr/>
        </p:nvSpPr>
        <p:spPr>
          <a:xfrm>
            <a:off x="457200" y="1600200"/>
            <a:ext cx="8381879"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A good team has representation of each of these domains – makes a well-rounded team</a:t>
            </a:r>
          </a:p>
          <a:p>
            <a:pPr marL="0" marR="0" lvl="1" indent="0" algn="l" rtl="0" hangingPunct="1">
              <a:lnSpc>
                <a:spcPct val="100000"/>
              </a:lnSpc>
              <a:spcBef>
                <a:spcPts val="598"/>
              </a:spcBef>
              <a:spcAft>
                <a:spcPts val="0"/>
              </a:spcAft>
              <a:buClr>
                <a:srgbClr val="A886E0"/>
              </a:buClr>
              <a:buSzPct val="70000"/>
              <a:tabLst/>
            </a:pPr>
            <a:endParaRPr lang="en-US" sz="2400" b="0" i="0" u="none" strike="noStrike" baseline="0" dirty="0">
              <a:latin typeface="+mn-lt"/>
              <a:ea typeface="Lucida Sans Unicode" pitchFamily="2"/>
              <a:cs typeface="Lucida Sans Unicode" pitchFamily="2"/>
            </a:endParaRPr>
          </a:p>
          <a:p>
            <a:pPr marL="0" marR="0" lvl="1" indent="0" algn="l" rtl="0" hangingPunct="1">
              <a:lnSpc>
                <a:spcPct val="100000"/>
              </a:lnSpc>
              <a:spcBef>
                <a:spcPts val="598"/>
              </a:spcBef>
              <a:spcAft>
                <a:spcPts val="0"/>
              </a:spcAft>
              <a:buClr>
                <a:srgbClr val="A886E0"/>
              </a:buClr>
              <a:buSzPct val="70000"/>
              <a:buFont typeface="Wingdings" pitchFamily="2"/>
              <a:buChar char=""/>
              <a:tabLst/>
            </a:pPr>
            <a:r>
              <a:rPr lang="en-US" sz="2400" b="0" i="0" u="none" strike="noStrike" baseline="0" dirty="0">
                <a:latin typeface="+mn-lt"/>
                <a:ea typeface="Lucida Sans Unicode" pitchFamily="2"/>
                <a:cs typeface="Lucida Sans Unicode" pitchFamily="2"/>
              </a:rPr>
              <a:t>Example of strengths.</a:t>
            </a:r>
          </a:p>
        </p:txBody>
      </p:sp>
      <p:graphicFrame>
        <p:nvGraphicFramePr>
          <p:cNvPr id="6" name="Group 43"/>
          <p:cNvGraphicFramePr>
            <a:graphicFrameLocks/>
          </p:cNvGraphicFramePr>
          <p:nvPr>
            <p:extLst>
              <p:ext uri="{D42A27DB-BD31-4B8C-83A1-F6EECF244321}">
                <p14:modId xmlns:p14="http://schemas.microsoft.com/office/powerpoint/2010/main" val="1564654722"/>
              </p:ext>
            </p:extLst>
          </p:nvPr>
        </p:nvGraphicFramePr>
        <p:xfrm>
          <a:off x="1295400" y="3863160"/>
          <a:ext cx="6248400" cy="1371498"/>
        </p:xfrm>
        <a:graphic>
          <a:graphicData uri="http://schemas.openxmlformats.org/drawingml/2006/table">
            <a:tbl>
              <a:tblPr/>
              <a:tblGrid>
                <a:gridCol w="1371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tblGrid>
              <a:tr h="6398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Executing</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Influencing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Relationship Building </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Strategic Thinking</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Faith</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Purpose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Integrity</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26">
                <a:tc>
                  <a:txBody>
                    <a:bodyPr/>
                    <a:lstStyle/>
                    <a:p>
                      <a:endParaRPr lang="en-US" dirty="0"/>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Balance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31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16540</TotalTime>
  <Words>5525</Words>
  <Application>Microsoft Office PowerPoint</Application>
  <PresentationFormat>On-screen Show (4:3)</PresentationFormat>
  <Paragraphs>585</Paragraphs>
  <Slides>72</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 Unicode MS</vt:lpstr>
      <vt:lpstr>Arial</vt:lpstr>
      <vt:lpstr>Calibri</vt:lpstr>
      <vt:lpstr>Calibri (Body)</vt:lpstr>
      <vt:lpstr>Comic Sans MS</vt:lpstr>
      <vt:lpstr>Garamond</vt:lpstr>
      <vt:lpstr>Lucida Sans Unicode</vt:lpstr>
      <vt:lpstr>Tahoma</vt:lpstr>
      <vt:lpstr>Times New Roman</vt:lpstr>
      <vt:lpstr>Wingdings</vt:lpstr>
      <vt:lpstr>Office Theme</vt:lpstr>
      <vt:lpstr>PowerPoint Presentation</vt:lpstr>
      <vt:lpstr>PowerPoint Presentation</vt:lpstr>
      <vt:lpstr>PowerPoint Presentation</vt:lpstr>
      <vt:lpstr>PowerPoint Presentation</vt:lpstr>
      <vt:lpstr>Know Yourself</vt:lpstr>
      <vt:lpstr>Effective Leadership</vt:lpstr>
      <vt:lpstr>Know Yourself</vt:lpstr>
      <vt:lpstr>PowerPoint Presentation</vt:lpstr>
      <vt:lpstr>PowerPoint Presentation</vt:lpstr>
      <vt:lpstr>PowerPoint Presentation</vt:lpstr>
      <vt:lpstr>Confidence</vt:lpstr>
      <vt:lpstr>Confidence</vt:lpstr>
      <vt:lpstr>Confidence</vt:lpstr>
      <vt:lpstr>Improving/Maintaining Relationships</vt:lpstr>
      <vt:lpstr>Increasing Leadership Confidence</vt:lpstr>
      <vt:lpstr>Increasing Leadership Confidence</vt:lpstr>
      <vt:lpstr>“We gain strength, courage, and confidence in which we really stop to look fear in the face... we must do that which we think we cannot.” ~Eleanor Roosevelt</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Compromise Activity</vt:lpstr>
      <vt:lpstr>Compromise Activity</vt:lpstr>
      <vt:lpstr>Compromise Activity  Key Takeaways</vt:lpstr>
      <vt:lpstr>PowerPoint Presentation</vt:lpstr>
      <vt:lpstr>Effective Communication and Presentation Skills</vt:lpstr>
      <vt:lpstr>PowerPoint Presentation</vt:lpstr>
      <vt:lpstr>Three Keys to a Great Speech</vt:lpstr>
      <vt:lpstr>Greek Elements of Oratory</vt:lpstr>
      <vt:lpstr>Elements of Oratory</vt:lpstr>
      <vt:lpstr>PowerPoint Presentation</vt:lpstr>
      <vt:lpstr>Elements of Oratory</vt:lpstr>
      <vt:lpstr>One Common Approach</vt:lpstr>
      <vt:lpstr>PowerPoint Presentation</vt:lpstr>
      <vt:lpstr>Narrative</vt:lpstr>
      <vt:lpstr>Finding Your Own Voice</vt:lpstr>
      <vt:lpstr>Tips for a  Great Presentation</vt:lpstr>
      <vt:lpstr>Tip #1 for a Great Presentation</vt:lpstr>
      <vt:lpstr>Tip #2 for a Great Presentation</vt:lpstr>
      <vt:lpstr>Tip #3 for a Great Presentation</vt:lpstr>
      <vt:lpstr>Tip #4 for a Great Presentation</vt:lpstr>
      <vt:lpstr>Tip #5 for a Great Presentation</vt:lpstr>
      <vt:lpstr>Tip #6 for a Great Presentation</vt:lpstr>
      <vt:lpstr>Tip #7 for a Great Presentation</vt:lpstr>
      <vt:lpstr>Tip #8 for a Great Presentation</vt:lpstr>
      <vt:lpstr>Tip #9 for a Great Presentation</vt:lpstr>
      <vt:lpstr>Composing a Speech</vt:lpstr>
      <vt:lpstr>Composing A Speech</vt:lpstr>
      <vt:lpstr>Composing A Speech</vt:lpstr>
      <vt:lpstr>On Your Feet!</vt:lpstr>
      <vt:lpstr>Motivation </vt:lpstr>
      <vt:lpstr>Leadership &amp; Motivation</vt:lpstr>
      <vt:lpstr>How do I motivate followers?</vt:lpstr>
      <vt:lpstr>Motivational Model</vt:lpstr>
      <vt:lpstr>What motivates you?</vt:lpstr>
      <vt:lpstr>Types of Motivation</vt:lpstr>
      <vt:lpstr>Key Factors of Motivation</vt:lpstr>
      <vt:lpstr>Empowerment</vt:lpstr>
      <vt:lpstr>Taking Action</vt:lpstr>
      <vt:lpstr>Thoughts regarding Taking Action</vt:lpstr>
      <vt:lpstr>Taking Action</vt:lpstr>
      <vt:lpstr>Setting Priorities</vt:lpstr>
      <vt:lpstr>Procrastination</vt:lpstr>
      <vt:lpstr>Tips for handling Procrastination</vt:lpstr>
      <vt:lpstr>ACTIVITY!</vt:lpstr>
      <vt:lpstr>Take Home Messages</vt:lpstr>
      <vt:lpstr>PowerPoint Presentation</vt:lpstr>
    </vt:vector>
  </TitlesOfParts>
  <Company>Student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Process</dc:title>
  <dc:creator>Matthieu</dc:creator>
  <cp:lastModifiedBy>Lawrence Lewis</cp:lastModifiedBy>
  <cp:revision>179</cp:revision>
  <dcterms:created xsi:type="dcterms:W3CDTF">2009-11-16T01:35:32Z</dcterms:created>
  <dcterms:modified xsi:type="dcterms:W3CDTF">2024-11-09T02:46:44Z</dcterms:modified>
</cp:coreProperties>
</file>